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0" r:id="rId2"/>
  </p:sldMasterIdLst>
  <p:notesMasterIdLst>
    <p:notesMasterId r:id="rId17"/>
  </p:notesMasterIdLst>
  <p:handoutMasterIdLst>
    <p:handoutMasterId r:id="rId18"/>
  </p:handoutMasterIdLst>
  <p:sldIdLst>
    <p:sldId id="396" r:id="rId3"/>
    <p:sldId id="426" r:id="rId4"/>
    <p:sldId id="394" r:id="rId5"/>
    <p:sldId id="398" r:id="rId6"/>
    <p:sldId id="429" r:id="rId7"/>
    <p:sldId id="431" r:id="rId8"/>
    <p:sldId id="427" r:id="rId9"/>
    <p:sldId id="403" r:id="rId10"/>
    <p:sldId id="399" r:id="rId11"/>
    <p:sldId id="372" r:id="rId12"/>
    <p:sldId id="401" r:id="rId13"/>
    <p:sldId id="430" r:id="rId14"/>
    <p:sldId id="428" r:id="rId15"/>
    <p:sldId id="392" r:id="rId16"/>
  </p:sldIdLst>
  <p:sldSz cx="9144000" cy="5143500" type="screen16x9"/>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39">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H" initials="wmh" lastIdx="6" clrIdx="0"/>
  <p:cmAuthor id="1" name="cusserman" initials="cau" lastIdx="5" clrIdx="1">
    <p:extLst/>
  </p:cmAuthor>
  <p:cmAuthor id="2" name="Ben Woosley"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F2927"/>
    <a:srgbClr val="953735"/>
    <a:srgbClr val="014060"/>
    <a:srgbClr val="1C7090"/>
    <a:srgbClr val="2D65B2"/>
    <a:srgbClr val="2F302F"/>
    <a:srgbClr val="444444"/>
    <a:srgbClr val="FDD038"/>
    <a:srgbClr val="FAC01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88208" autoAdjust="0"/>
  </p:normalViewPr>
  <p:slideViewPr>
    <p:cSldViewPr snapToGrid="0">
      <p:cViewPr varScale="1">
        <p:scale>
          <a:sx n="136" d="100"/>
          <a:sy n="136" d="100"/>
        </p:scale>
        <p:origin x="-1110" y="-90"/>
      </p:cViewPr>
      <p:guideLst>
        <p:guide orient="horz" pos="2967"/>
        <p:guide pos="2879"/>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1804"/>
          </a:xfrm>
          <a:prstGeom prst="rect">
            <a:avLst/>
          </a:prstGeom>
        </p:spPr>
        <p:txBody>
          <a:bodyPr vert="horz" lIns="91440" tIns="45720" rIns="91440" bIns="45720" rtlCol="0"/>
          <a:lstStyle>
            <a:lvl1pPr algn="r">
              <a:defRPr sz="1200"/>
            </a:lvl1pPr>
          </a:lstStyle>
          <a:p>
            <a:fld id="{BC8777C5-8988-114B-A5EC-5DDDB7386AFB}" type="datetimeFigureOut">
              <a:rPr lang="en-US" smtClean="0"/>
              <a:pPr/>
              <a:t>6/9/2014</a:t>
            </a:fld>
            <a:endParaRPr lang="en-US" dirty="0"/>
          </a:p>
        </p:txBody>
      </p:sp>
      <p:sp>
        <p:nvSpPr>
          <p:cNvPr id="4" name="Footer Placeholder 3"/>
          <p:cNvSpPr>
            <a:spLocks noGrp="1"/>
          </p:cNvSpPr>
          <p:nvPr>
            <p:ph type="ftr" sz="quarter" idx="2"/>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72668"/>
            <a:ext cx="2971800" cy="461804"/>
          </a:xfrm>
          <a:prstGeom prst="rect">
            <a:avLst/>
          </a:prstGeom>
        </p:spPr>
        <p:txBody>
          <a:bodyPr vert="horz" lIns="91440" tIns="45720" rIns="91440" bIns="45720" rtlCol="0" anchor="b"/>
          <a:lstStyle>
            <a:lvl1pPr algn="r">
              <a:defRPr sz="1200"/>
            </a:lvl1pPr>
          </a:lstStyle>
          <a:p>
            <a:fld id="{10D97CD2-2205-B64C-85DC-17F081C6F073}" type="slidenum">
              <a:rPr lang="en-US" smtClean="0"/>
              <a:pPr/>
              <a:t>‹#›</a:t>
            </a:fld>
            <a:endParaRPr lang="en-US" dirty="0"/>
          </a:p>
        </p:txBody>
      </p:sp>
    </p:spTree>
    <p:extLst>
      <p:ext uri="{BB962C8B-B14F-4D97-AF65-F5344CB8AC3E}">
        <p14:creationId xmlns:p14="http://schemas.microsoft.com/office/powerpoint/2010/main" xmlns="" val="36235541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5A86F432-880C-464C-AEAD-317766C9ED83}" type="datetimeFigureOut">
              <a:rPr lang="en-US" smtClean="0"/>
              <a:pPr/>
              <a:t>6/9/2014</a:t>
            </a:fld>
            <a:endParaRPr lang="en-US" dirty="0"/>
          </a:p>
        </p:txBody>
      </p:sp>
      <p:sp>
        <p:nvSpPr>
          <p:cNvPr id="4" name="Slide Image Placeholder 3"/>
          <p:cNvSpPr>
            <a:spLocks noGrp="1" noRot="1" noChangeAspect="1"/>
          </p:cNvSpPr>
          <p:nvPr>
            <p:ph type="sldImg" idx="2"/>
          </p:nvPr>
        </p:nvSpPr>
        <p:spPr>
          <a:xfrm>
            <a:off x="350838" y="692150"/>
            <a:ext cx="61563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771383C4-7875-924C-8581-0FDD93EAF53E}" type="slidenum">
              <a:rPr lang="en-US" smtClean="0"/>
              <a:pPr/>
              <a:t>‹#›</a:t>
            </a:fld>
            <a:endParaRPr lang="en-US" dirty="0"/>
          </a:p>
        </p:txBody>
      </p:sp>
    </p:spTree>
    <p:extLst>
      <p:ext uri="{BB962C8B-B14F-4D97-AF65-F5344CB8AC3E}">
        <p14:creationId xmlns:p14="http://schemas.microsoft.com/office/powerpoint/2010/main" xmlns="" val="20621104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383C4-7875-924C-8581-0FDD93EAF53E}" type="slidenum">
              <a:rPr lang="en-US" smtClean="0"/>
              <a:pPr/>
              <a:t>1</a:t>
            </a:fld>
            <a:endParaRPr lang="en-US" dirty="0"/>
          </a:p>
        </p:txBody>
      </p:sp>
    </p:spTree>
    <p:extLst>
      <p:ext uri="{BB962C8B-B14F-4D97-AF65-F5344CB8AC3E}">
        <p14:creationId xmlns:p14="http://schemas.microsoft.com/office/powerpoint/2010/main" xmlns="" val="1592891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Security as a business driver</a:t>
            </a:r>
            <a:endParaRPr lang="en-US" dirty="0"/>
          </a:p>
        </p:txBody>
      </p:sp>
      <p:sp>
        <p:nvSpPr>
          <p:cNvPr id="4" name="Slide Number Placeholder 3"/>
          <p:cNvSpPr>
            <a:spLocks noGrp="1"/>
          </p:cNvSpPr>
          <p:nvPr>
            <p:ph type="sldNum" sz="quarter" idx="10"/>
          </p:nvPr>
        </p:nvSpPr>
        <p:spPr/>
        <p:txBody>
          <a:bodyPr/>
          <a:lstStyle/>
          <a:p>
            <a:fld id="{771383C4-7875-924C-8581-0FDD93EAF53E}" type="slidenum">
              <a:rPr lang="en-US" smtClean="0"/>
              <a:pPr/>
              <a:t>14</a:t>
            </a:fld>
            <a:endParaRPr lang="en-US" dirty="0"/>
          </a:p>
        </p:txBody>
      </p:sp>
    </p:spTree>
    <p:extLst>
      <p:ext uri="{BB962C8B-B14F-4D97-AF65-F5344CB8AC3E}">
        <p14:creationId xmlns:p14="http://schemas.microsoft.com/office/powerpoint/2010/main" xmlns="" val="280974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iSIGHT is the leading Cyber Threat Intelligence company</a:t>
            </a:r>
            <a:r>
              <a:rPr lang="en-US" baseline="0" dirty="0" smtClean="0"/>
              <a:t> </a:t>
            </a:r>
            <a:r>
              <a:rPr lang="en-US" dirty="0" smtClean="0"/>
              <a:t>in the world.  </a:t>
            </a:r>
          </a:p>
          <a:p>
            <a:endParaRPr lang="en-US" baseline="0" dirty="0" smtClean="0"/>
          </a:p>
          <a:p>
            <a:r>
              <a:rPr lang="en-US" baseline="0" dirty="0" smtClean="0"/>
              <a:t>We have been in business for more than seven years and manage a worldwide operation with threat researchers situated around the globe to collect the latest threat information close to the source.  Our researchers are </a:t>
            </a:r>
            <a:r>
              <a:rPr lang="en-US" sz="1200" baseline="0" dirty="0" smtClean="0">
                <a:solidFill>
                  <a:srgbClr val="6C6C6C"/>
                </a:solidFill>
                <a:latin typeface="Arial"/>
                <a:cs typeface="Arial"/>
              </a:rPr>
              <a:t>n</a:t>
            </a:r>
            <a:r>
              <a:rPr lang="en-US" sz="1200" dirty="0" smtClean="0">
                <a:solidFill>
                  <a:srgbClr val="6C6C6C"/>
                </a:solidFill>
                <a:latin typeface="Arial"/>
                <a:cs typeface="Arial"/>
              </a:rPr>
              <a:t>ative-language speakers that can decode and understand threat context first hand.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6C6C6C"/>
              </a:solidFill>
              <a:latin typeface="Arial"/>
              <a:cs typeface="Arial"/>
            </a:endParaRPr>
          </a:p>
          <a:p>
            <a:r>
              <a:rPr lang="en-US" baseline="0" dirty="0" smtClean="0"/>
              <a:t>Our threat fusion center in Chantilly Virginia is where our expert team of cyber threat analysts produce and disseminate forward looking, adversary focused and actionable intelligence to our customers.</a:t>
            </a:r>
          </a:p>
        </p:txBody>
      </p:sp>
      <p:sp>
        <p:nvSpPr>
          <p:cNvPr id="4" name="Slide Number Placeholder 3"/>
          <p:cNvSpPr>
            <a:spLocks noGrp="1"/>
          </p:cNvSpPr>
          <p:nvPr>
            <p:ph type="sldNum" sz="quarter" idx="10"/>
          </p:nvPr>
        </p:nvSpPr>
        <p:spPr/>
        <p:txBody>
          <a:bodyPr/>
          <a:lstStyle/>
          <a:p>
            <a:fld id="{771383C4-7875-924C-8581-0FDD93EAF53E}" type="slidenum">
              <a:rPr lang="en-US" smtClean="0"/>
              <a:pPr/>
              <a:t>2</a:t>
            </a:fld>
            <a:endParaRPr lang="en-US" dirty="0"/>
          </a:p>
        </p:txBody>
      </p:sp>
    </p:spTree>
    <p:extLst>
      <p:ext uri="{BB962C8B-B14F-4D97-AF65-F5344CB8AC3E}">
        <p14:creationId xmlns:p14="http://schemas.microsoft.com/office/powerpoint/2010/main" xmlns="" val="3140780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6325" cy="3463925"/>
          </a:xfrm>
        </p:spPr>
      </p:sp>
      <p:sp>
        <p:nvSpPr>
          <p:cNvPr id="3" name="Notes Placeholder 2"/>
          <p:cNvSpPr>
            <a:spLocks noGrp="1"/>
          </p:cNvSpPr>
          <p:nvPr>
            <p:ph type="body" idx="1"/>
          </p:nvPr>
        </p:nvSpPr>
        <p:spPr/>
        <p:txBody>
          <a:bodyPr/>
          <a:lstStyle/>
          <a:p>
            <a:r>
              <a:rPr lang="en-US" dirty="0" smtClean="0"/>
              <a:t>There are a number</a:t>
            </a:r>
            <a:r>
              <a:rPr lang="en-US" baseline="0" dirty="0" smtClean="0"/>
              <a:t> of factors that are driving a sea change in how security is resourced and operated. Advanced organizations are well on their way through this transition… many others are following suit.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1383C4-7875-924C-8581-0FDD93EAF53E}" type="slidenum">
              <a:rPr lang="en-US" smtClean="0"/>
              <a:pPr/>
              <a:t>4</a:t>
            </a:fld>
            <a:endParaRPr lang="en-US" dirty="0"/>
          </a:p>
        </p:txBody>
      </p:sp>
    </p:spTree>
    <p:extLst>
      <p:ext uri="{BB962C8B-B14F-4D97-AF65-F5344CB8AC3E}">
        <p14:creationId xmlns:p14="http://schemas.microsoft.com/office/powerpoint/2010/main" xmlns="" val="1368287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Threat</a:t>
            </a:r>
            <a:r>
              <a:rPr lang="en-US" baseline="0" dirty="0" smtClean="0"/>
              <a:t> Landscape is vibrant and rapidly maturing.</a:t>
            </a:r>
          </a:p>
          <a:p>
            <a:endParaRPr lang="en-US" baseline="0" dirty="0" smtClean="0"/>
          </a:p>
          <a:p>
            <a:r>
              <a:rPr lang="en-US" baseline="0" dirty="0" smtClean="0"/>
              <a:t>The bad guys don’t pay attention to boarders.</a:t>
            </a:r>
          </a:p>
          <a:p>
            <a:endParaRPr lang="en-US" baseline="0" dirty="0" smtClean="0"/>
          </a:p>
          <a:p>
            <a:r>
              <a:rPr lang="en-US" baseline="0" dirty="0" smtClean="0"/>
              <a:t>These bad guys, or “Threat Actors” have multiple different reasons for attacking you ranging from cyber criminals interested in money to Espionage Actors that want your intellectual property or mission secrets</a:t>
            </a:r>
          </a:p>
          <a:p>
            <a:endParaRPr lang="en-US" baseline="0" dirty="0"/>
          </a:p>
          <a:p>
            <a:r>
              <a:rPr lang="en-US" baseline="0" dirty="0" smtClean="0"/>
              <a:t>One of the major changes in the threat landscape is that it is very easy to get into the business.  Many lower level bad guys often use unsophisticated methods because they still work.  But there is also a very vibrant marketplace where bad guys can buy the latest tools, rent infrastructure and share ideas and best practices.  In a nutshell this marketplace for capability is rapidly raising the sophistication of hackers globally.</a:t>
            </a:r>
          </a:p>
          <a:p>
            <a:endParaRPr lang="en-US" baseline="0" dirty="0" smtClean="0"/>
          </a:p>
        </p:txBody>
      </p:sp>
      <p:sp>
        <p:nvSpPr>
          <p:cNvPr id="4" name="Slide Number Placeholder 3"/>
          <p:cNvSpPr>
            <a:spLocks noGrp="1"/>
          </p:cNvSpPr>
          <p:nvPr>
            <p:ph type="sldNum" sz="quarter" idx="10"/>
          </p:nvPr>
        </p:nvSpPr>
        <p:spPr/>
        <p:txBody>
          <a:bodyPr/>
          <a:lstStyle/>
          <a:p>
            <a:fld id="{771383C4-7875-924C-8581-0FDD93EAF53E}" type="slidenum">
              <a:rPr lang="en-US" smtClean="0"/>
              <a:pPr/>
              <a:t>5</a:t>
            </a:fld>
            <a:endParaRPr lang="en-US" dirty="0"/>
          </a:p>
        </p:txBody>
      </p:sp>
    </p:spTree>
    <p:extLst>
      <p:ext uri="{BB962C8B-B14F-4D97-AF65-F5344CB8AC3E}">
        <p14:creationId xmlns:p14="http://schemas.microsoft.com/office/powerpoint/2010/main" xmlns="" val="4210247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very clear distinction</a:t>
            </a:r>
            <a:r>
              <a:rPr lang="en-US" baseline="0" dirty="0" smtClean="0"/>
              <a:t> between Threat Data and Threat Intelligence.</a:t>
            </a:r>
          </a:p>
          <a:p>
            <a:endParaRPr lang="en-US" baseline="0" dirty="0" smtClean="0"/>
          </a:p>
          <a:p>
            <a:r>
              <a:rPr lang="en-US" dirty="0" smtClean="0"/>
              <a:t>There</a:t>
            </a:r>
            <a:r>
              <a:rPr lang="en-US" baseline="0" dirty="0" smtClean="0"/>
              <a:t> are multiple vendors that provide threat “data feeds” with very limited context and often no actual analysis. These “feeds” can sometimes be helpful but they can also have multiple issues (name a few from the bullets on the slide)</a:t>
            </a:r>
          </a:p>
          <a:p>
            <a:endParaRPr lang="en-US" baseline="0" dirty="0" smtClean="0"/>
          </a:p>
          <a:p>
            <a:r>
              <a:rPr lang="en-US" baseline="0" dirty="0" smtClean="0"/>
              <a:t>Threat Intelligence by contrast is very rich information as represented by the multi-faceted balls. With the rich contextual information that we provide with ThreatScape subscriptions provides “ACTIONABLE INTELLIGENCE”</a:t>
            </a:r>
          </a:p>
          <a:p>
            <a:endParaRPr lang="en-US" baseline="0" dirty="0" smtClean="0"/>
          </a:p>
          <a:p>
            <a:r>
              <a:rPr lang="en-US" baseline="0" dirty="0" smtClean="0"/>
              <a:t>ThreatScape intelligence provides provides many data points including WHO the “Actors” (</a:t>
            </a:r>
            <a:r>
              <a:rPr lang="en-US" baseline="0" dirty="0" err="1" smtClean="0"/>
              <a:t>a.k.a</a:t>
            </a:r>
            <a:r>
              <a:rPr lang="en-US" baseline="0" dirty="0" smtClean="0"/>
              <a:t> bad guys) that are targeting you are, WHAT their motivation is, HOW they are or plan to come after you.  This starts with data collected through multiples sources but ends with a comprehensive “high-fidelity” intelligence report.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1383C4-7875-924C-8581-0FDD93EAF53E}" type="slidenum">
              <a:rPr lang="en-US" smtClean="0"/>
              <a:pPr/>
              <a:t>6</a:t>
            </a:fld>
            <a:endParaRPr lang="en-US" dirty="0"/>
          </a:p>
        </p:txBody>
      </p:sp>
    </p:spTree>
    <p:extLst>
      <p:ext uri="{BB962C8B-B14F-4D97-AF65-F5344CB8AC3E}">
        <p14:creationId xmlns:p14="http://schemas.microsoft.com/office/powerpoint/2010/main" xmlns="" val="550791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how can Cyber Threat Intelligence Help?</a:t>
            </a:r>
          </a:p>
          <a:p>
            <a:endParaRPr lang="en-US" baseline="0" dirty="0" smtClean="0"/>
          </a:p>
          <a:p>
            <a:r>
              <a:rPr lang="en-US" dirty="0" smtClean="0"/>
              <a:t>Let’s </a:t>
            </a:r>
            <a:r>
              <a:rPr lang="en-US" baseline="0" dirty="0" smtClean="0"/>
              <a:t>explore some of the key things cyber threat intelligence can help you do:</a:t>
            </a:r>
          </a:p>
          <a:p>
            <a:endParaRPr lang="en-US" dirty="0" smtClean="0"/>
          </a:p>
          <a:p>
            <a:r>
              <a:rPr lang="en-US" dirty="0" smtClean="0"/>
              <a:t>With cyber</a:t>
            </a:r>
            <a:r>
              <a:rPr lang="en-US" baseline="0" dirty="0" smtClean="0"/>
              <a:t> threat intelligence, you can ACTUALLY b</a:t>
            </a:r>
            <a:r>
              <a:rPr lang="en-US" dirty="0" smtClean="0"/>
              <a:t>ecome proactive. For</a:t>
            </a:r>
            <a:r>
              <a:rPr lang="en-US" baseline="0" dirty="0" smtClean="0"/>
              <a:t> years “proactive” as used by the marketing teams from security vendors really meant “quickly reactive”.  With cyber threat intelligence you can </a:t>
            </a:r>
            <a:r>
              <a:rPr lang="en-US" dirty="0" smtClean="0"/>
              <a:t>understand</a:t>
            </a:r>
            <a:r>
              <a:rPr lang="en-US" baseline="0" dirty="0" smtClean="0"/>
              <a:t> the </a:t>
            </a:r>
            <a:r>
              <a:rPr lang="en-US" dirty="0" smtClean="0"/>
              <a:t>a</a:t>
            </a:r>
            <a:r>
              <a:rPr lang="en-US" baseline="0" dirty="0" smtClean="0"/>
              <a:t>dversaries you are facing, the methods and tactics they will likely use against you. With this knowledge you can proactively tune your defensive strategies.</a:t>
            </a:r>
          </a:p>
          <a:p>
            <a:endParaRPr lang="en-US" baseline="0" dirty="0" smtClean="0"/>
          </a:p>
          <a:p>
            <a:r>
              <a:rPr lang="en-US" baseline="0" dirty="0" smtClean="0"/>
              <a:t>Cyber threat intelligence you can This enables organizations to improve prioritization at the business, operational and tactical level.</a:t>
            </a:r>
          </a:p>
          <a:p>
            <a:endParaRPr lang="en-US" baseline="0" dirty="0" smtClean="0"/>
          </a:p>
          <a:p>
            <a:r>
              <a:rPr lang="en-US" baseline="0" dirty="0" smtClean="0"/>
              <a:t>Many of our customers get thousands or even tens of thousands of alarms each day. But they only have the capacity to investigate a small fraction of them. So which ones do you choose? Cyber threat intelligence can have a major impact on security operations by enabling organizations focus on the alerts and alarms that are most important based on the nature and severity of the threat.</a:t>
            </a:r>
          </a:p>
          <a:p>
            <a:endParaRPr lang="en-US" baseline="0" dirty="0" smtClean="0"/>
          </a:p>
          <a:p>
            <a:r>
              <a:rPr lang="en-US" baseline="0" dirty="0" smtClean="0"/>
              <a:t>Lastly, it is has been very difficult for many security teams to communicate with business leaders about the security program. With robust cyber threat intelligence you can say communicate, for example, that you blocked an attack by a major cyber espionage group that was targeting your intellectual property, or that you were able to thwart an attack by a hactivist group bent on damaging the corporate brand.  This is a much different conversation than “we blocked 200 pieces of malware last week or responded to 1000 alarms.” Cyber threat intelligence provides the context that enables security professionals to connect with the business to better articulate return on investment from the security program or make a sound business case for additional funding.</a:t>
            </a:r>
          </a:p>
        </p:txBody>
      </p:sp>
      <p:sp>
        <p:nvSpPr>
          <p:cNvPr id="4" name="Slide Number Placeholder 3"/>
          <p:cNvSpPr>
            <a:spLocks noGrp="1"/>
          </p:cNvSpPr>
          <p:nvPr>
            <p:ph type="sldNum" sz="quarter" idx="10"/>
          </p:nvPr>
        </p:nvSpPr>
        <p:spPr/>
        <p:txBody>
          <a:bodyPr/>
          <a:lstStyle/>
          <a:p>
            <a:fld id="{771383C4-7875-924C-8581-0FDD93EAF53E}" type="slidenum">
              <a:rPr lang="en-US" smtClean="0"/>
              <a:pPr/>
              <a:t>7</a:t>
            </a:fld>
            <a:endParaRPr lang="en-US" dirty="0"/>
          </a:p>
        </p:txBody>
      </p:sp>
    </p:spTree>
    <p:extLst>
      <p:ext uri="{BB962C8B-B14F-4D97-AF65-F5344CB8AC3E}">
        <p14:creationId xmlns:p14="http://schemas.microsoft.com/office/powerpoint/2010/main" xmlns="" val="2786084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6325" cy="3463925"/>
          </a:xfrm>
        </p:spPr>
      </p:sp>
      <p:sp>
        <p:nvSpPr>
          <p:cNvPr id="3" name="Notes Placeholder 2"/>
          <p:cNvSpPr>
            <a:spLocks noGrp="1"/>
          </p:cNvSpPr>
          <p:nvPr>
            <p:ph type="body" idx="1"/>
          </p:nvPr>
        </p:nvSpPr>
        <p:spPr/>
        <p:txBody>
          <a:bodyPr>
            <a:normAutofit fontScale="92500"/>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1459948-BC81-45B2-80EA-187A8A0DC368}" type="slidenum">
              <a:rPr lang="en-US" smtClean="0"/>
              <a:pPr/>
              <a:t>11</a:t>
            </a:fld>
            <a:endParaRPr lang="en-US"/>
          </a:p>
        </p:txBody>
      </p:sp>
    </p:spTree>
    <p:extLst>
      <p:ext uri="{BB962C8B-B14F-4D97-AF65-F5344CB8AC3E}">
        <p14:creationId xmlns:p14="http://schemas.microsoft.com/office/powerpoint/2010/main" xmlns="" val="3089531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92150"/>
            <a:ext cx="6156325" cy="3463925"/>
          </a:xfrm>
        </p:spPr>
      </p:sp>
      <p:sp>
        <p:nvSpPr>
          <p:cNvPr id="3" name="Notes Placeholder 2"/>
          <p:cNvSpPr>
            <a:spLocks noGrp="1"/>
          </p:cNvSpPr>
          <p:nvPr>
            <p:ph type="body" idx="1"/>
          </p:nvPr>
        </p:nvSpPr>
        <p:spPr/>
        <p:txBody>
          <a:bodyPr>
            <a:normAutofit fontScale="92500"/>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1459948-BC81-45B2-80EA-187A8A0DC368}" type="slidenum">
              <a:rPr lang="en-US" smtClean="0"/>
              <a:pPr/>
              <a:t>12</a:t>
            </a:fld>
            <a:endParaRPr lang="en-US"/>
          </a:p>
        </p:txBody>
      </p:sp>
    </p:spTree>
    <p:extLst>
      <p:ext uri="{BB962C8B-B14F-4D97-AF65-F5344CB8AC3E}">
        <p14:creationId xmlns:p14="http://schemas.microsoft.com/office/powerpoint/2010/main" xmlns="" val="308953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The Increasing Confluence of Cyber Crime and Cyber Espionage </a:t>
            </a:r>
            <a:r>
              <a:rPr lang="en-US" sz="1200" b="0" i="0" kern="1200" dirty="0" smtClean="0">
                <a:solidFill>
                  <a:schemeClr val="tx1"/>
                </a:solidFill>
                <a:latin typeface="+mn-lt"/>
                <a:ea typeface="+mn-ea"/>
                <a:cs typeface="+mn-cs"/>
              </a:rPr>
              <a:t>https://portal.isightpartners.com/tfc/portal/reports/viewerfull/trpt112022</a:t>
            </a: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Operational Net Assessment of Hacktivist Threats - January to March 2014 </a:t>
            </a:r>
            <a:r>
              <a:rPr lang="en-US" sz="1200" b="0" i="0" kern="1200" dirty="0" smtClean="0">
                <a:solidFill>
                  <a:schemeClr val="tx1"/>
                </a:solidFill>
                <a:latin typeface="+mn-lt"/>
                <a:ea typeface="+mn-ea"/>
                <a:cs typeface="+mn-cs"/>
              </a:rPr>
              <a:t>https://portal.isightpartners.com/tfc/portal/reports/viewer/trpt112643</a:t>
            </a:r>
          </a:p>
          <a:p>
            <a:r>
              <a:rPr lang="en-US" sz="1200" b="1" i="0" kern="1200" dirty="0" smtClean="0">
                <a:solidFill>
                  <a:schemeClr val="tx1"/>
                </a:solidFill>
                <a:latin typeface="+mn-lt"/>
                <a:ea typeface="+mn-ea"/>
                <a:cs typeface="+mn-cs"/>
              </a:rPr>
              <a:t>Are Cyber Weapons a Good Military Option Against Critical Infrastructures? </a:t>
            </a:r>
            <a:r>
              <a:rPr lang="en-US" dirty="0" smtClean="0"/>
              <a:t>https://portal.isightpartners.com/tfc/portal/reports/viewer/trpt110315</a:t>
            </a:r>
            <a:endParaRPr lang="en-US" dirty="0"/>
          </a:p>
        </p:txBody>
      </p:sp>
      <p:sp>
        <p:nvSpPr>
          <p:cNvPr id="4" name="Slide Number Placeholder 3"/>
          <p:cNvSpPr>
            <a:spLocks noGrp="1"/>
          </p:cNvSpPr>
          <p:nvPr>
            <p:ph type="sldNum" sz="quarter" idx="10"/>
          </p:nvPr>
        </p:nvSpPr>
        <p:spPr/>
        <p:txBody>
          <a:bodyPr/>
          <a:lstStyle/>
          <a:p>
            <a:fld id="{771383C4-7875-924C-8581-0FDD93EAF53E}"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676"/>
            <a:ext cx="5935980" cy="56445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994555"/>
            <a:ext cx="8229600" cy="3284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t>Proprietary and Confidential Information. © Copyright 2014, iSIGHT Partners, Inc. All Rights Reserved     </a:t>
            </a:r>
            <a:r>
              <a:rPr lang="en-US" b="1" dirty="0" smtClean="0"/>
              <a:t>www.isightpartners.com </a:t>
            </a:r>
          </a:p>
        </p:txBody>
      </p:sp>
      <p:sp>
        <p:nvSpPr>
          <p:cNvPr id="10"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pPr/>
              <a:t>‹#›</a:t>
            </a:fld>
            <a:endParaRPr lang="en-US" dirty="0"/>
          </a:p>
        </p:txBody>
      </p:sp>
    </p:spTree>
    <p:extLst>
      <p:ext uri="{BB962C8B-B14F-4D97-AF65-F5344CB8AC3E}">
        <p14:creationId xmlns:p14="http://schemas.microsoft.com/office/powerpoint/2010/main" xmlns="" val="154883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676"/>
            <a:ext cx="5935980" cy="56445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994555"/>
            <a:ext cx="8229600" cy="32848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solidFill>
                  <a:prstClr val="white">
                    <a:lumMod val="50000"/>
                  </a:prstClr>
                </a:solidFill>
              </a:rPr>
              <a:t>Proprietary and Confidential Information. © Copyright 2014, iSIGHT Partners, Inc. All Rights Reserved     </a:t>
            </a:r>
            <a:r>
              <a:rPr lang="en-US" b="1" dirty="0" smtClean="0">
                <a:solidFill>
                  <a:prstClr val="white">
                    <a:lumMod val="50000"/>
                  </a:prstClr>
                </a:solidFill>
              </a:rPr>
              <a:t>www.isightpartners.com </a:t>
            </a:r>
          </a:p>
        </p:txBody>
      </p:sp>
      <p:sp>
        <p:nvSpPr>
          <p:cNvPr id="10"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xmlns="" val="265882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676"/>
            <a:ext cx="5935980" cy="56445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4556"/>
            <a:ext cx="4038600" cy="328483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94556"/>
            <a:ext cx="4038600" cy="328483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solidFill>
                  <a:prstClr val="white">
                    <a:lumMod val="50000"/>
                  </a:prstClr>
                </a:solidFill>
              </a:rPr>
              <a:t>Proprietary and Confidential Information. © Copyright 2014, iSIGHT Partners, Inc. All Rights Reserved     </a:t>
            </a:r>
            <a:r>
              <a:rPr lang="en-US" b="1" dirty="0" smtClean="0">
                <a:solidFill>
                  <a:prstClr val="white">
                    <a:lumMod val="50000"/>
                  </a:prstClr>
                </a:solidFill>
              </a:rPr>
              <a:t>www.isightpartners.com </a:t>
            </a:r>
          </a:p>
        </p:txBody>
      </p:sp>
      <p:sp>
        <p:nvSpPr>
          <p:cNvPr id="12"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xmlns="" val="601682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676"/>
            <a:ext cx="5935980" cy="564452"/>
          </a:xfrm>
          <a:prstGeom prst="rect">
            <a:avLst/>
          </a:prstGeom>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solidFill>
                  <a:prstClr val="white">
                    <a:lumMod val="50000"/>
                  </a:prstClr>
                </a:solidFill>
              </a:rPr>
              <a:t>Proprietary and Confidential Information. © Copyright 2014, iSIGHT Partners, Inc. All Rights Reserved     </a:t>
            </a:r>
            <a:r>
              <a:rPr lang="en-US" b="1" dirty="0" smtClean="0">
                <a:solidFill>
                  <a:prstClr val="white">
                    <a:lumMod val="50000"/>
                  </a:prstClr>
                </a:solidFill>
              </a:rPr>
              <a:t>www.isightpartners.com </a:t>
            </a:r>
          </a:p>
        </p:txBody>
      </p:sp>
      <p:sp>
        <p:nvSpPr>
          <p:cNvPr id="10"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xmlns="" val="2173035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solidFill>
                  <a:prstClr val="white">
                    <a:lumMod val="50000"/>
                  </a:prstClr>
                </a:solidFill>
              </a:rPr>
              <a:t>Proprietary and Confidential Information. © Copyright 2014, iSIGHT Partners, Inc. All Rights Reserved     </a:t>
            </a:r>
            <a:r>
              <a:rPr lang="en-US" b="1" dirty="0" smtClean="0">
                <a:solidFill>
                  <a:prstClr val="white">
                    <a:lumMod val="50000"/>
                  </a:prstClr>
                </a:solidFill>
              </a:rPr>
              <a:t>www.isightpartners.com </a:t>
            </a:r>
          </a:p>
        </p:txBody>
      </p:sp>
      <p:sp>
        <p:nvSpPr>
          <p:cNvPr id="9"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xmlns="" val="4048590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676"/>
            <a:ext cx="5935980" cy="56445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232278" y="994555"/>
            <a:ext cx="6454522" cy="360006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2" y="994559"/>
            <a:ext cx="1620693" cy="763649"/>
          </a:xfrm>
          <a:prstGeom prst="rect">
            <a:avLst/>
          </a:prstGeom>
        </p:spPr>
        <p:txBody>
          <a:bodyPr anchor="ctr">
            <a:normAutofit/>
          </a:bodyPr>
          <a:lstStyle>
            <a:lvl1pPr marL="0" indent="0" algn="ctr">
              <a:buNone/>
              <a:defRPr sz="1300"/>
            </a:lvl1pPr>
          </a:lstStyle>
          <a:p>
            <a:r>
              <a:rPr lang="en-US" smtClean="0"/>
              <a:t>Drag picture to placeholder or click icon to add</a:t>
            </a:r>
            <a:endParaRPr lang="en-US" dirty="0"/>
          </a:p>
        </p:txBody>
      </p:sp>
      <p:sp>
        <p:nvSpPr>
          <p:cNvPr id="9" name="Picture Placeholder 7"/>
          <p:cNvSpPr>
            <a:spLocks noGrp="1"/>
          </p:cNvSpPr>
          <p:nvPr>
            <p:ph type="pic" sz="quarter" idx="14"/>
          </p:nvPr>
        </p:nvSpPr>
        <p:spPr>
          <a:xfrm>
            <a:off x="457202" y="1850258"/>
            <a:ext cx="1620693" cy="763649"/>
          </a:xfrm>
          <a:prstGeom prst="rect">
            <a:avLst/>
          </a:prstGeom>
        </p:spPr>
        <p:txBody>
          <a:bodyPr anchor="ctr">
            <a:normAutofit/>
          </a:bodyPr>
          <a:lstStyle>
            <a:lvl1pPr marL="0" indent="0" algn="ctr">
              <a:buNone/>
              <a:defRPr sz="1300"/>
            </a:lvl1pPr>
          </a:lstStyle>
          <a:p>
            <a:r>
              <a:rPr lang="en-US" smtClean="0"/>
              <a:t>Drag picture to placeholder or click icon to add</a:t>
            </a:r>
            <a:endParaRPr lang="en-US" dirty="0"/>
          </a:p>
        </p:txBody>
      </p:sp>
      <p:sp>
        <p:nvSpPr>
          <p:cNvPr id="10" name="Picture Placeholder 7"/>
          <p:cNvSpPr>
            <a:spLocks noGrp="1"/>
          </p:cNvSpPr>
          <p:nvPr>
            <p:ph type="pic" sz="quarter" idx="15"/>
          </p:nvPr>
        </p:nvSpPr>
        <p:spPr>
          <a:xfrm>
            <a:off x="457202" y="2705952"/>
            <a:ext cx="1620693" cy="763649"/>
          </a:xfrm>
          <a:prstGeom prst="rect">
            <a:avLst/>
          </a:prstGeom>
        </p:spPr>
        <p:txBody>
          <a:bodyPr anchor="ctr">
            <a:normAutofit/>
          </a:bodyPr>
          <a:lstStyle>
            <a:lvl1pPr marL="0" indent="0" algn="ctr">
              <a:buNone/>
              <a:defRPr sz="1300"/>
            </a:lvl1pPr>
          </a:lstStyle>
          <a:p>
            <a:r>
              <a:rPr lang="en-US" smtClean="0"/>
              <a:t>Drag picture to placeholder or click icon to add</a:t>
            </a:r>
            <a:endParaRPr lang="en-US" dirty="0"/>
          </a:p>
        </p:txBody>
      </p:sp>
      <p:sp>
        <p:nvSpPr>
          <p:cNvPr id="11" name="Picture Placeholder 7"/>
          <p:cNvSpPr>
            <a:spLocks noGrp="1"/>
          </p:cNvSpPr>
          <p:nvPr>
            <p:ph type="pic" sz="quarter" idx="16"/>
          </p:nvPr>
        </p:nvSpPr>
        <p:spPr>
          <a:xfrm>
            <a:off x="457202" y="3561656"/>
            <a:ext cx="1620693" cy="763649"/>
          </a:xfrm>
          <a:prstGeom prst="rect">
            <a:avLst/>
          </a:prstGeom>
        </p:spPr>
        <p:txBody>
          <a:bodyPr anchor="ctr">
            <a:normAutofit/>
          </a:bodyPr>
          <a:lstStyle>
            <a:lvl1pPr marL="0" indent="0" algn="ctr">
              <a:buNone/>
              <a:defRPr sz="1300"/>
            </a:lvl1pPr>
          </a:lstStyle>
          <a:p>
            <a:r>
              <a:rPr lang="en-US" smtClean="0"/>
              <a:t>Drag picture to placeholder or click icon to add</a:t>
            </a:r>
            <a:endParaRPr lang="en-US" dirty="0"/>
          </a:p>
        </p:txBody>
      </p:sp>
      <p:sp>
        <p:nvSpPr>
          <p:cNvPr id="15"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solidFill>
                  <a:prstClr val="white">
                    <a:lumMod val="50000"/>
                  </a:prstClr>
                </a:solidFill>
              </a:rPr>
              <a:t>Proprietary and Confidential Information. © Copyright 2014, iSIGHT Partners, Inc. All Rights Reserved     </a:t>
            </a:r>
            <a:r>
              <a:rPr lang="en-US" b="1" dirty="0" smtClean="0">
                <a:solidFill>
                  <a:prstClr val="white">
                    <a:lumMod val="50000"/>
                  </a:prstClr>
                </a:solidFill>
              </a:rPr>
              <a:t>www.isightpartners.com </a:t>
            </a:r>
          </a:p>
        </p:txBody>
      </p:sp>
      <p:sp>
        <p:nvSpPr>
          <p:cNvPr id="16"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xmlns="" val="382822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676"/>
            <a:ext cx="5935980" cy="56445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4556"/>
            <a:ext cx="2651760" cy="328483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3"/>
          </p:nvPr>
        </p:nvSpPr>
        <p:spPr>
          <a:xfrm>
            <a:off x="3246120" y="994556"/>
            <a:ext cx="2651760" cy="328483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half" idx="14"/>
          </p:nvPr>
        </p:nvSpPr>
        <p:spPr>
          <a:xfrm>
            <a:off x="6035040" y="994556"/>
            <a:ext cx="2651760" cy="328483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solidFill>
                  <a:prstClr val="white">
                    <a:lumMod val="50000"/>
                  </a:prstClr>
                </a:solidFill>
              </a:rPr>
              <a:t>Proprietary and Confidential Information. © Copyright 2014, iSIGHT Partners, Inc. All Rights Reserved     </a:t>
            </a:r>
            <a:r>
              <a:rPr lang="en-US" b="1" dirty="0" smtClean="0">
                <a:solidFill>
                  <a:prstClr val="white">
                    <a:lumMod val="50000"/>
                  </a:prstClr>
                </a:solidFill>
              </a:rPr>
              <a:t>www.isightpartners.com </a:t>
            </a:r>
          </a:p>
        </p:txBody>
      </p:sp>
      <p:sp>
        <p:nvSpPr>
          <p:cNvPr id="14"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xmlns="" val="1972441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1" name="Title 1"/>
          <p:cNvSpPr>
            <a:spLocks noGrp="1"/>
          </p:cNvSpPr>
          <p:nvPr>
            <p:ph type="title"/>
          </p:nvPr>
        </p:nvSpPr>
        <p:spPr>
          <a:xfrm>
            <a:off x="457200" y="35720"/>
            <a:ext cx="8229600" cy="581902"/>
          </a:xfrm>
        </p:spPr>
        <p:txBody>
          <a:bodyPr>
            <a:normAutofit/>
          </a:bodyPr>
          <a:lstStyle/>
          <a:p>
            <a:r>
              <a:rPr lang="en-US" dirty="0" smtClean="0"/>
              <a:t>Title</a:t>
            </a:r>
            <a:endParaRPr lang="en-US" dirty="0"/>
          </a:p>
        </p:txBody>
      </p:sp>
      <p:sp>
        <p:nvSpPr>
          <p:cNvPr id="12" name="Content Placeholder 2"/>
          <p:cNvSpPr>
            <a:spLocks noGrp="1"/>
          </p:cNvSpPr>
          <p:nvPr>
            <p:ph type="body" sz="quarter" idx="12"/>
          </p:nvPr>
        </p:nvSpPr>
        <p:spPr>
          <a:xfrm>
            <a:off x="457200" y="908045"/>
            <a:ext cx="8229600" cy="3657600"/>
          </a:xfrm>
        </p:spPr>
        <p:txBody>
          <a:bodyPr>
            <a:normAutofit/>
          </a:bodyPr>
          <a:lstStyle/>
          <a:p>
            <a:r>
              <a:rPr lang="en-US" dirty="0" smtClean="0"/>
              <a:t>Point</a:t>
            </a:r>
          </a:p>
          <a:p>
            <a:r>
              <a:rPr lang="en-US" dirty="0" smtClean="0"/>
              <a:t>Point </a:t>
            </a:r>
          </a:p>
          <a:p>
            <a:r>
              <a:rPr lang="en-US" dirty="0" smtClean="0"/>
              <a:t>Point</a:t>
            </a:r>
          </a:p>
        </p:txBody>
      </p:sp>
      <p:sp>
        <p:nvSpPr>
          <p:cNvPr id="5"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solidFill>
                  <a:prstClr val="white">
                    <a:lumMod val="50000"/>
                  </a:prstClr>
                </a:solidFill>
              </a:rPr>
              <a:t>Proprietary and Confidential Information. © Copyright 2014, iSIGHT Partners, Inc. All Rights Reserved     </a:t>
            </a:r>
            <a:r>
              <a:rPr lang="en-US" b="1" dirty="0" smtClean="0">
                <a:solidFill>
                  <a:prstClr val="white">
                    <a:lumMod val="50000"/>
                  </a:prstClr>
                </a:solidFill>
              </a:rPr>
              <a:t>www.isightpartners.com </a:t>
            </a:r>
          </a:p>
        </p:txBody>
      </p:sp>
      <p:sp>
        <p:nvSpPr>
          <p:cNvPr id="6" name="Slide Number Placeholder 5"/>
          <p:cNvSpPr txBox="1">
            <a:spLocks/>
          </p:cNvSpPr>
          <p:nvPr userDrawn="1"/>
        </p:nvSpPr>
        <p:spPr>
          <a:xfrm>
            <a:off x="6837028" y="4839614"/>
            <a:ext cx="1849772" cy="24447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65000"/>
                    <a:lumOff val="35000"/>
                  </a:schemeClr>
                </a:solidFill>
                <a:latin typeface="Calibri" panose="020F0502020204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E5DC65-1EBE-45F4-907D-B305B59F99F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xmlns="" val="35190339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35720"/>
            <a:ext cx="8229600" cy="630028"/>
          </a:xfrm>
        </p:spPr>
        <p:txBody>
          <a:bodyPr/>
          <a:lstStyle>
            <a:lvl1pPr algn="l">
              <a:defRPr>
                <a:solidFill>
                  <a:schemeClr val="bg1"/>
                </a:solidFill>
              </a:defRPr>
            </a:lvl1pPr>
          </a:lstStyle>
          <a:p>
            <a:r>
              <a:rPr lang="en-US" smtClean="0"/>
              <a:t>Click to edit Master title style</a:t>
            </a:r>
            <a:endParaRPr lang="en-US" dirty="0"/>
          </a:p>
        </p:txBody>
      </p:sp>
      <p:sp>
        <p:nvSpPr>
          <p:cNvPr id="8" name="Text Placeholder 5"/>
          <p:cNvSpPr>
            <a:spLocks noGrp="1"/>
          </p:cNvSpPr>
          <p:nvPr>
            <p:ph type="body" sz="quarter" idx="12"/>
          </p:nvPr>
        </p:nvSpPr>
        <p:spPr>
          <a:xfrm>
            <a:off x="457200" y="908045"/>
            <a:ext cx="8229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solidFill>
                  <a:prstClr val="white">
                    <a:lumMod val="50000"/>
                  </a:prstClr>
                </a:solidFill>
              </a:rPr>
              <a:t>Proprietary and Confidential Information. © Copyright 2014, iSIGHT Partners, Inc. All Rights Reserved     </a:t>
            </a:r>
            <a:r>
              <a:rPr lang="en-US" b="1" dirty="0" smtClean="0">
                <a:solidFill>
                  <a:prstClr val="white">
                    <a:lumMod val="50000"/>
                  </a:prstClr>
                </a:solidFill>
              </a:rPr>
              <a:t>www.isightpartners.com </a:t>
            </a:r>
          </a:p>
        </p:txBody>
      </p:sp>
      <p:sp>
        <p:nvSpPr>
          <p:cNvPr id="6"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xmlns="" val="7495452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457200" y="35722"/>
            <a:ext cx="8229600" cy="622007"/>
          </a:xfrm>
        </p:spPr>
        <p:txBody>
          <a:bodyPr/>
          <a:lstStyle>
            <a:lvl1pPr algn="l">
              <a:defRPr>
                <a:solidFill>
                  <a:schemeClr val="bg1"/>
                </a:solidFill>
              </a:defRPr>
            </a:lvl1pPr>
          </a:lstStyle>
          <a:p>
            <a:r>
              <a:rPr lang="en-US" dirty="0" smtClean="0"/>
              <a:t>Click to edit Master title style</a:t>
            </a:r>
            <a:endParaRPr lang="en-US" dirty="0"/>
          </a:p>
        </p:txBody>
      </p:sp>
      <p:sp>
        <p:nvSpPr>
          <p:cNvPr id="5" name="Text Placeholder 5"/>
          <p:cNvSpPr>
            <a:spLocks noGrp="1"/>
          </p:cNvSpPr>
          <p:nvPr>
            <p:ph type="body" sz="quarter" idx="12"/>
          </p:nvPr>
        </p:nvSpPr>
        <p:spPr>
          <a:xfrm>
            <a:off x="457200" y="908045"/>
            <a:ext cx="8229600" cy="3657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solidFill>
                  <a:prstClr val="white">
                    <a:lumMod val="50000"/>
                  </a:prstClr>
                </a:solidFill>
              </a:rPr>
              <a:t>Proprietary and Confidential Information. © Copyright 2014, iSIGHT Partners, Inc. All Rights Reserved     </a:t>
            </a:r>
            <a:r>
              <a:rPr lang="en-US" b="1" dirty="0" smtClean="0">
                <a:solidFill>
                  <a:prstClr val="white">
                    <a:lumMod val="50000"/>
                  </a:prstClr>
                </a:solidFill>
              </a:rPr>
              <a:t>www.isightpartners.com </a:t>
            </a:r>
          </a:p>
        </p:txBody>
      </p:sp>
      <p:sp>
        <p:nvSpPr>
          <p:cNvPr id="7"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xmlns="" val="19261188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457200" y="35719"/>
            <a:ext cx="8229600" cy="646070"/>
          </a:xfrm>
        </p:spPr>
        <p:txBody>
          <a:bodyPr/>
          <a:lstStyle>
            <a:lvl1pPr algn="l">
              <a:defRPr>
                <a:solidFill>
                  <a:schemeClr val="bg1"/>
                </a:solidFill>
              </a:defRPr>
            </a:lvl1pPr>
          </a:lstStyle>
          <a:p>
            <a:r>
              <a:rPr lang="en-US" dirty="0" smtClean="0"/>
              <a:t>Click to edit Master title style</a:t>
            </a:r>
            <a:endParaRPr lang="en-US" dirty="0"/>
          </a:p>
        </p:txBody>
      </p:sp>
      <p:sp>
        <p:nvSpPr>
          <p:cNvPr id="5" name="Text Placeholder 5"/>
          <p:cNvSpPr>
            <a:spLocks noGrp="1"/>
          </p:cNvSpPr>
          <p:nvPr>
            <p:ph type="body" sz="quarter" idx="12"/>
          </p:nvPr>
        </p:nvSpPr>
        <p:spPr>
          <a:xfrm>
            <a:off x="457200" y="908045"/>
            <a:ext cx="8229600" cy="3657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solidFill>
                  <a:prstClr val="white">
                    <a:lumMod val="50000"/>
                  </a:prstClr>
                </a:solidFill>
              </a:rPr>
              <a:t>Proprietary and Confidential Information. © Copyright 2014, iSIGHT Partners, Inc. All Rights Reserved     </a:t>
            </a:r>
            <a:r>
              <a:rPr lang="en-US" b="1" dirty="0" smtClean="0">
                <a:solidFill>
                  <a:prstClr val="white">
                    <a:lumMod val="50000"/>
                  </a:prstClr>
                </a:solidFill>
              </a:rPr>
              <a:t>www.isightpartners.com </a:t>
            </a:r>
          </a:p>
        </p:txBody>
      </p:sp>
      <p:sp>
        <p:nvSpPr>
          <p:cNvPr id="7"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xmlns="" val="40785765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676"/>
            <a:ext cx="5935980" cy="56445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4556"/>
            <a:ext cx="4038600" cy="328483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94556"/>
            <a:ext cx="4038600" cy="328483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t>Proprietary and Confidential Information. © Copyright 2014, iSIGHT Partners, Inc. All Rights Reserved     </a:t>
            </a:r>
            <a:r>
              <a:rPr lang="en-US" b="1" dirty="0" smtClean="0"/>
              <a:t>www.isightpartners.com </a:t>
            </a:r>
          </a:p>
        </p:txBody>
      </p:sp>
      <p:sp>
        <p:nvSpPr>
          <p:cNvPr id="12"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pPr/>
              <a:t>‹#›</a:t>
            </a:fld>
            <a:endParaRPr lang="en-US" dirty="0"/>
          </a:p>
        </p:txBody>
      </p:sp>
    </p:spTree>
    <p:extLst>
      <p:ext uri="{BB962C8B-B14F-4D97-AF65-F5344CB8AC3E}">
        <p14:creationId xmlns:p14="http://schemas.microsoft.com/office/powerpoint/2010/main" xmlns="" val="243237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676"/>
            <a:ext cx="5935980" cy="564452"/>
          </a:xfrm>
          <a:prstGeom prst="rect">
            <a:avLst/>
          </a:prstGeom>
        </p:spPr>
        <p:txBody>
          <a:bodyPr/>
          <a:lstStyle/>
          <a:p>
            <a:r>
              <a:rPr lang="en-US" smtClean="0"/>
              <a:t>Click to edit Master title style</a:t>
            </a:r>
            <a:endParaRPr lang="en-US"/>
          </a:p>
        </p:txBody>
      </p:sp>
      <p:sp>
        <p:nvSpPr>
          <p:cNvPr id="9"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t>Proprietary and Confidential Information. © Copyright 2014, iSIGHT Partners, Inc. All Rights Reserved     </a:t>
            </a:r>
            <a:r>
              <a:rPr lang="en-US" b="1" dirty="0" smtClean="0"/>
              <a:t>www.isightpartners.com </a:t>
            </a:r>
          </a:p>
        </p:txBody>
      </p:sp>
      <p:sp>
        <p:nvSpPr>
          <p:cNvPr id="10"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pPr/>
              <a:t>‹#›</a:t>
            </a:fld>
            <a:endParaRPr lang="en-US" dirty="0"/>
          </a:p>
        </p:txBody>
      </p:sp>
    </p:spTree>
    <p:extLst>
      <p:ext uri="{BB962C8B-B14F-4D97-AF65-F5344CB8AC3E}">
        <p14:creationId xmlns:p14="http://schemas.microsoft.com/office/powerpoint/2010/main" xmlns="" val="385608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t>Proprietary and Confidential Information. © Copyright 2014, iSIGHT Partners, Inc. All Rights Reserved     </a:t>
            </a:r>
            <a:r>
              <a:rPr lang="en-US" b="1" dirty="0" smtClean="0"/>
              <a:t>www.isightpartners.com </a:t>
            </a:r>
          </a:p>
        </p:txBody>
      </p:sp>
      <p:sp>
        <p:nvSpPr>
          <p:cNvPr id="9"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pPr/>
              <a:t>‹#›</a:t>
            </a:fld>
            <a:endParaRPr lang="en-US" dirty="0"/>
          </a:p>
        </p:txBody>
      </p:sp>
    </p:spTree>
    <p:extLst>
      <p:ext uri="{BB962C8B-B14F-4D97-AF65-F5344CB8AC3E}">
        <p14:creationId xmlns:p14="http://schemas.microsoft.com/office/powerpoint/2010/main" xmlns="" val="394647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676"/>
            <a:ext cx="5935980" cy="56445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232278" y="994555"/>
            <a:ext cx="6454522" cy="360006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2" y="994559"/>
            <a:ext cx="1620693" cy="763649"/>
          </a:xfrm>
          <a:prstGeom prst="rect">
            <a:avLst/>
          </a:prstGeom>
        </p:spPr>
        <p:txBody>
          <a:bodyPr anchor="ctr">
            <a:normAutofit/>
          </a:bodyPr>
          <a:lstStyle>
            <a:lvl1pPr marL="0" indent="0" algn="ctr">
              <a:buNone/>
              <a:defRPr sz="1300"/>
            </a:lvl1pPr>
          </a:lstStyle>
          <a:p>
            <a:endParaRPr lang="en-US" dirty="0"/>
          </a:p>
        </p:txBody>
      </p:sp>
      <p:sp>
        <p:nvSpPr>
          <p:cNvPr id="9" name="Picture Placeholder 7"/>
          <p:cNvSpPr>
            <a:spLocks noGrp="1"/>
          </p:cNvSpPr>
          <p:nvPr>
            <p:ph type="pic" sz="quarter" idx="14"/>
          </p:nvPr>
        </p:nvSpPr>
        <p:spPr>
          <a:xfrm>
            <a:off x="457202" y="1850258"/>
            <a:ext cx="1620693" cy="763649"/>
          </a:xfrm>
          <a:prstGeom prst="rect">
            <a:avLst/>
          </a:prstGeom>
        </p:spPr>
        <p:txBody>
          <a:bodyPr anchor="ctr">
            <a:normAutofit/>
          </a:bodyPr>
          <a:lstStyle>
            <a:lvl1pPr marL="0" indent="0" algn="ctr">
              <a:buNone/>
              <a:defRPr sz="1300"/>
            </a:lvl1pPr>
          </a:lstStyle>
          <a:p>
            <a:endParaRPr lang="en-US" dirty="0"/>
          </a:p>
        </p:txBody>
      </p:sp>
      <p:sp>
        <p:nvSpPr>
          <p:cNvPr id="10" name="Picture Placeholder 7"/>
          <p:cNvSpPr>
            <a:spLocks noGrp="1"/>
          </p:cNvSpPr>
          <p:nvPr>
            <p:ph type="pic" sz="quarter" idx="15"/>
          </p:nvPr>
        </p:nvSpPr>
        <p:spPr>
          <a:xfrm>
            <a:off x="457202" y="2705952"/>
            <a:ext cx="1620693" cy="763649"/>
          </a:xfrm>
          <a:prstGeom prst="rect">
            <a:avLst/>
          </a:prstGeom>
        </p:spPr>
        <p:txBody>
          <a:bodyPr anchor="ctr">
            <a:normAutofit/>
          </a:bodyPr>
          <a:lstStyle>
            <a:lvl1pPr marL="0" indent="0" algn="ctr">
              <a:buNone/>
              <a:defRPr sz="1300"/>
            </a:lvl1pPr>
          </a:lstStyle>
          <a:p>
            <a:endParaRPr lang="en-US" dirty="0"/>
          </a:p>
        </p:txBody>
      </p:sp>
      <p:sp>
        <p:nvSpPr>
          <p:cNvPr id="11" name="Picture Placeholder 7"/>
          <p:cNvSpPr>
            <a:spLocks noGrp="1"/>
          </p:cNvSpPr>
          <p:nvPr>
            <p:ph type="pic" sz="quarter" idx="16"/>
          </p:nvPr>
        </p:nvSpPr>
        <p:spPr>
          <a:xfrm>
            <a:off x="457202" y="3561656"/>
            <a:ext cx="1620693" cy="763649"/>
          </a:xfrm>
          <a:prstGeom prst="rect">
            <a:avLst/>
          </a:prstGeom>
        </p:spPr>
        <p:txBody>
          <a:bodyPr anchor="ctr">
            <a:normAutofit/>
          </a:bodyPr>
          <a:lstStyle>
            <a:lvl1pPr marL="0" indent="0" algn="ctr">
              <a:buNone/>
              <a:defRPr sz="1300"/>
            </a:lvl1pPr>
          </a:lstStyle>
          <a:p>
            <a:endParaRPr lang="en-US" dirty="0"/>
          </a:p>
        </p:txBody>
      </p:sp>
      <p:sp>
        <p:nvSpPr>
          <p:cNvPr id="15"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t>Proprietary and Confidential Information. © Copyright 2014, iSIGHT Partners, Inc. All Rights Reserved     </a:t>
            </a:r>
            <a:r>
              <a:rPr lang="en-US" b="1" dirty="0" smtClean="0"/>
              <a:t>www.isightpartners.com </a:t>
            </a:r>
          </a:p>
        </p:txBody>
      </p:sp>
      <p:sp>
        <p:nvSpPr>
          <p:cNvPr id="16"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pPr/>
              <a:t>‹#›</a:t>
            </a:fld>
            <a:endParaRPr lang="en-US" dirty="0"/>
          </a:p>
        </p:txBody>
      </p:sp>
    </p:spTree>
    <p:extLst>
      <p:ext uri="{BB962C8B-B14F-4D97-AF65-F5344CB8AC3E}">
        <p14:creationId xmlns:p14="http://schemas.microsoft.com/office/powerpoint/2010/main" xmlns="" val="124511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676"/>
            <a:ext cx="5935980" cy="56445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4556"/>
            <a:ext cx="2651760" cy="328483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3246120" y="994556"/>
            <a:ext cx="2651760" cy="328483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4"/>
          </p:nvPr>
        </p:nvSpPr>
        <p:spPr>
          <a:xfrm>
            <a:off x="6035040" y="994556"/>
            <a:ext cx="2651760" cy="328483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t>Proprietary and Confidential Information. © Copyright 2014, iSIGHT Partners, Inc. All Rights Reserved     </a:t>
            </a:r>
            <a:r>
              <a:rPr lang="en-US" b="1" dirty="0" smtClean="0"/>
              <a:t>www.isightpartners.com </a:t>
            </a:r>
          </a:p>
        </p:txBody>
      </p:sp>
      <p:sp>
        <p:nvSpPr>
          <p:cNvPr id="14"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pPr/>
              <a:t>‹#›</a:t>
            </a:fld>
            <a:endParaRPr lang="en-US" dirty="0"/>
          </a:p>
        </p:txBody>
      </p:sp>
    </p:spTree>
    <p:extLst>
      <p:ext uri="{BB962C8B-B14F-4D97-AF65-F5344CB8AC3E}">
        <p14:creationId xmlns:p14="http://schemas.microsoft.com/office/powerpoint/2010/main" xmlns="" val="280590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35720"/>
            <a:ext cx="8229600" cy="630028"/>
          </a:xfrm>
        </p:spPr>
        <p:txBody>
          <a:bodyPr/>
          <a:lstStyle>
            <a:lvl1pPr algn="l">
              <a:defRPr>
                <a:solidFill>
                  <a:schemeClr val="bg1"/>
                </a:solidFill>
              </a:defRPr>
            </a:lvl1pPr>
          </a:lstStyle>
          <a:p>
            <a:r>
              <a:rPr lang="en-US" smtClean="0"/>
              <a:t>Click to edit Master title style</a:t>
            </a:r>
            <a:endParaRPr lang="en-US" dirty="0"/>
          </a:p>
        </p:txBody>
      </p:sp>
      <p:sp>
        <p:nvSpPr>
          <p:cNvPr id="8" name="Text Placeholder 5"/>
          <p:cNvSpPr>
            <a:spLocks noGrp="1"/>
          </p:cNvSpPr>
          <p:nvPr>
            <p:ph type="body" sz="quarter" idx="12"/>
          </p:nvPr>
        </p:nvSpPr>
        <p:spPr>
          <a:xfrm>
            <a:off x="457200" y="908045"/>
            <a:ext cx="8229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t>Proprietary and Confidential Information. © Copyright 2014, iSIGHT Partners, Inc. All Rights Reserved     </a:t>
            </a:r>
            <a:r>
              <a:rPr lang="en-US" b="1" dirty="0" smtClean="0"/>
              <a:t>www.isightpartners.com </a:t>
            </a:r>
          </a:p>
        </p:txBody>
      </p:sp>
      <p:sp>
        <p:nvSpPr>
          <p:cNvPr id="6"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pPr/>
              <a:t>‹#›</a:t>
            </a:fld>
            <a:endParaRPr lang="en-US" dirty="0"/>
          </a:p>
        </p:txBody>
      </p:sp>
    </p:spTree>
    <p:extLst>
      <p:ext uri="{BB962C8B-B14F-4D97-AF65-F5344CB8AC3E}">
        <p14:creationId xmlns:p14="http://schemas.microsoft.com/office/powerpoint/2010/main" xmlns="" val="11944852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1" name="Title 1"/>
          <p:cNvSpPr>
            <a:spLocks noGrp="1"/>
          </p:cNvSpPr>
          <p:nvPr>
            <p:ph type="title"/>
          </p:nvPr>
        </p:nvSpPr>
        <p:spPr>
          <a:xfrm>
            <a:off x="457200" y="35720"/>
            <a:ext cx="8229600" cy="581902"/>
          </a:xfrm>
        </p:spPr>
        <p:txBody>
          <a:bodyPr>
            <a:normAutofit/>
          </a:bodyPr>
          <a:lstStyle/>
          <a:p>
            <a:r>
              <a:rPr lang="en-US" dirty="0" smtClean="0"/>
              <a:t>Title</a:t>
            </a:r>
            <a:endParaRPr lang="en-US" dirty="0"/>
          </a:p>
        </p:txBody>
      </p:sp>
      <p:sp>
        <p:nvSpPr>
          <p:cNvPr id="12" name="Content Placeholder 2"/>
          <p:cNvSpPr>
            <a:spLocks noGrp="1"/>
          </p:cNvSpPr>
          <p:nvPr>
            <p:ph type="body" sz="quarter" idx="12"/>
          </p:nvPr>
        </p:nvSpPr>
        <p:spPr>
          <a:xfrm>
            <a:off x="457200" y="908045"/>
            <a:ext cx="8229600" cy="3657600"/>
          </a:xfrm>
        </p:spPr>
        <p:txBody>
          <a:bodyPr>
            <a:normAutofit/>
          </a:bodyPr>
          <a:lstStyle/>
          <a:p>
            <a:r>
              <a:rPr lang="en-US" dirty="0" smtClean="0"/>
              <a:t>Point</a:t>
            </a:r>
          </a:p>
          <a:p>
            <a:r>
              <a:rPr lang="en-US" dirty="0" smtClean="0"/>
              <a:t>Point </a:t>
            </a:r>
          </a:p>
          <a:p>
            <a:r>
              <a:rPr lang="en-US" dirty="0" smtClean="0"/>
              <a:t>Point</a:t>
            </a:r>
          </a:p>
        </p:txBody>
      </p:sp>
      <p:sp>
        <p:nvSpPr>
          <p:cNvPr id="5"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t>Proprietary and Confidential Information. © Copyright 2014, iSIGHT Partners, Inc. All Rights Reserved     </a:t>
            </a:r>
            <a:r>
              <a:rPr lang="en-US" b="1" dirty="0" smtClean="0"/>
              <a:t>www.isightpartners.com </a:t>
            </a:r>
          </a:p>
        </p:txBody>
      </p:sp>
      <p:sp>
        <p:nvSpPr>
          <p:cNvPr id="6" name="Slide Number Placeholder 5"/>
          <p:cNvSpPr txBox="1">
            <a:spLocks/>
          </p:cNvSpPr>
          <p:nvPr userDrawn="1"/>
        </p:nvSpPr>
        <p:spPr>
          <a:xfrm>
            <a:off x="6837028" y="4839614"/>
            <a:ext cx="1849772" cy="24447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65000"/>
                    <a:lumOff val="35000"/>
                  </a:schemeClr>
                </a:solidFill>
                <a:latin typeface="Calibri" panose="020F0502020204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E5DC65-1EBE-45F4-907D-B305B59F99F8}" type="slidenum">
              <a:rPr lang="en-US" smtClean="0"/>
              <a:pPr/>
              <a:t>‹#›</a:t>
            </a:fld>
            <a:endParaRPr lang="en-US" dirty="0"/>
          </a:p>
        </p:txBody>
      </p:sp>
    </p:spTree>
    <p:extLst>
      <p:ext uri="{BB962C8B-B14F-4D97-AF65-F5344CB8AC3E}">
        <p14:creationId xmlns:p14="http://schemas.microsoft.com/office/powerpoint/2010/main" xmlns="" val="18613914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extLst>
              <a:ext uri="{28A0092B-C50C-407E-A947-70E740481C1C}">
                <a14:useLocalDpi xmlns:a14="http://schemas.microsoft.com/office/drawing/2010/main" xmlns="" val="0"/>
              </a:ext>
            </a:extLst>
          </a:blip>
          <a:srcRect/>
          <a:stretch/>
        </p:blipFill>
        <p:spPr>
          <a:xfrm>
            <a:off x="0" y="762001"/>
            <a:ext cx="9144000" cy="2975810"/>
          </a:xfrm>
          <a:prstGeom prst="rect">
            <a:avLst/>
          </a:prstGeom>
        </p:spPr>
      </p:pic>
      <p:sp>
        <p:nvSpPr>
          <p:cNvPr id="31" name="Rectangle 30"/>
          <p:cNvSpPr/>
          <p:nvPr userDrawn="1"/>
        </p:nvSpPr>
        <p:spPr>
          <a:xfrm>
            <a:off x="0" y="2508870"/>
            <a:ext cx="9144000" cy="1044742"/>
          </a:xfrm>
          <a:prstGeom prst="rect">
            <a:avLst/>
          </a:prstGeom>
          <a:solidFill>
            <a:srgbClr val="014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0" y="3553327"/>
            <a:ext cx="9144000" cy="900650"/>
          </a:xfrm>
          <a:prstGeom prst="rect">
            <a:avLst/>
          </a:prstGeom>
          <a:solidFill>
            <a:srgbClr val="1C709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itle 1"/>
          <p:cNvSpPr>
            <a:spLocks noGrp="1"/>
          </p:cNvSpPr>
          <p:nvPr>
            <p:ph type="ctrTitle" hasCustomPrompt="1"/>
          </p:nvPr>
        </p:nvSpPr>
        <p:spPr>
          <a:xfrm>
            <a:off x="685800" y="2585072"/>
            <a:ext cx="7772400" cy="887547"/>
          </a:xfrm>
        </p:spPr>
        <p:txBody>
          <a:bodyPr/>
          <a:lstStyle>
            <a:lvl1pPr algn="ctr">
              <a:defRPr sz="3200" b="0"/>
            </a:lvl1pPr>
          </a:lstStyle>
          <a:p>
            <a:r>
              <a:rPr lang="en-US" dirty="0" smtClean="0"/>
              <a:t>Click to Edit Master Title Style</a:t>
            </a:r>
            <a:endParaRPr lang="en-US" dirty="0"/>
          </a:p>
        </p:txBody>
      </p:sp>
      <p:sp>
        <p:nvSpPr>
          <p:cNvPr id="34" name="Subtitle 2"/>
          <p:cNvSpPr>
            <a:spLocks noGrp="1"/>
          </p:cNvSpPr>
          <p:nvPr>
            <p:ph type="subTitle" idx="1"/>
          </p:nvPr>
        </p:nvSpPr>
        <p:spPr>
          <a:xfrm>
            <a:off x="689811" y="3761876"/>
            <a:ext cx="7796463" cy="636401"/>
          </a:xfrm>
        </p:spPr>
        <p:txBody>
          <a:bodyPr anchor="ctr" anchorCtr="0">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5" name="Footer Placeholder 4"/>
          <p:cNvSpPr>
            <a:spLocks noGrp="1"/>
          </p:cNvSpPr>
          <p:nvPr>
            <p:ph type="ftr" sz="quarter" idx="11"/>
          </p:nvPr>
        </p:nvSpPr>
        <p:spPr>
          <a:xfrm>
            <a:off x="673768" y="4874795"/>
            <a:ext cx="7772400" cy="228600"/>
          </a:xfrm>
        </p:spPr>
        <p:txBody>
          <a:bodyPr/>
          <a:lstStyle>
            <a:lvl1pPr algn="ctr">
              <a:defRPr/>
            </a:lvl1pPr>
          </a:lstStyle>
          <a:p>
            <a:r>
              <a:rPr lang="en-US" dirty="0" smtClean="0">
                <a:solidFill>
                  <a:prstClr val="white">
                    <a:lumMod val="50000"/>
                  </a:prstClr>
                </a:solidFill>
              </a:rPr>
              <a:t>Proprietary and Confidential Information. © Copyright 2014, iSIGHT Partners, Inc. All Rights Reserved</a:t>
            </a:r>
          </a:p>
        </p:txBody>
      </p:sp>
    </p:spTree>
    <p:extLst>
      <p:ext uri="{BB962C8B-B14F-4D97-AF65-F5344CB8AC3E}">
        <p14:creationId xmlns:p14="http://schemas.microsoft.com/office/powerpoint/2010/main" xmlns="" val="8948317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p:cNvSpPr/>
          <p:nvPr/>
        </p:nvSpPr>
        <p:spPr>
          <a:xfrm>
            <a:off x="4" y="4771348"/>
            <a:ext cx="9144000" cy="381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0" y="0"/>
            <a:ext cx="9144000" cy="762000"/>
            <a:chOff x="0" y="0"/>
            <a:chExt cx="9144000" cy="762000"/>
          </a:xfrm>
        </p:grpSpPr>
        <p:grpSp>
          <p:nvGrpSpPr>
            <p:cNvPr id="23" name="Group 22"/>
            <p:cNvGrpSpPr/>
            <p:nvPr userDrawn="1"/>
          </p:nvGrpSpPr>
          <p:grpSpPr>
            <a:xfrm>
              <a:off x="0" y="0"/>
              <a:ext cx="9144000" cy="762000"/>
              <a:chOff x="0" y="0"/>
              <a:chExt cx="9144000" cy="762000"/>
            </a:xfrm>
          </p:grpSpPr>
          <p:sp>
            <p:nvSpPr>
              <p:cNvPr id="25" name="Rectangle 24"/>
              <p:cNvSpPr/>
              <p:nvPr userDrawn="1"/>
            </p:nvSpPr>
            <p:spPr>
              <a:xfrm>
                <a:off x="0" y="0"/>
                <a:ext cx="9144000" cy="685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userDrawn="1"/>
            </p:nvGrpSpPr>
            <p:grpSpPr>
              <a:xfrm>
                <a:off x="0" y="685800"/>
                <a:ext cx="9144000" cy="76200"/>
                <a:chOff x="0" y="609600"/>
                <a:chExt cx="9144000" cy="76200"/>
              </a:xfrm>
            </p:grpSpPr>
            <p:sp>
              <p:nvSpPr>
                <p:cNvPr id="27" name="Rectangle 26"/>
                <p:cNvSpPr/>
                <p:nvPr userDrawn="1"/>
              </p:nvSpPr>
              <p:spPr>
                <a:xfrm>
                  <a:off x="457200" y="609600"/>
                  <a:ext cx="8686800" cy="76200"/>
                </a:xfrm>
                <a:prstGeom prst="rect">
                  <a:avLst/>
                </a:prstGeom>
                <a:solidFill>
                  <a:srgbClr val="1C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0" y="609600"/>
                  <a:ext cx="457200" cy="76200"/>
                </a:xfrm>
                <a:prstGeom prst="rect">
                  <a:avLst/>
                </a:prstGeom>
                <a:solidFill>
                  <a:srgbClr val="014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4" name="Picture 23" descr="logo.v3.png"/>
            <p:cNvPicPr>
              <a:picLocks noChangeAspect="1"/>
            </p:cNvPicPr>
            <p:nvPr userDrawn="1"/>
          </p:nvPicPr>
          <p:blipFill>
            <a:blip r:embed="rId10">
              <a:extLst>
                <a:ext uri="{28A0092B-C50C-407E-A947-70E740481C1C}">
                  <a14:useLocalDpi xmlns:a14="http://schemas.microsoft.com/office/drawing/2010/main" xmlns=""/>
                </a:ext>
              </a:extLst>
            </a:blip>
            <a:stretch>
              <a:fillRect/>
            </a:stretch>
          </p:blipFill>
          <p:spPr>
            <a:xfrm>
              <a:off x="6553200" y="227100"/>
              <a:ext cx="2192118" cy="231600"/>
            </a:xfrm>
            <a:prstGeom prst="rect">
              <a:avLst/>
            </a:prstGeom>
          </p:spPr>
        </p:pic>
      </p:grpSp>
      <p:sp>
        <p:nvSpPr>
          <p:cNvPr id="29" name="Title Placeholder 1"/>
          <p:cNvSpPr>
            <a:spLocks noGrp="1"/>
          </p:cNvSpPr>
          <p:nvPr>
            <p:ph type="title"/>
          </p:nvPr>
        </p:nvSpPr>
        <p:spPr>
          <a:xfrm>
            <a:off x="457200" y="60676"/>
            <a:ext cx="5935980" cy="564452"/>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0" name="Text Placeholder 2"/>
          <p:cNvSpPr>
            <a:spLocks noGrp="1"/>
          </p:cNvSpPr>
          <p:nvPr>
            <p:ph type="body" idx="1"/>
          </p:nvPr>
        </p:nvSpPr>
        <p:spPr>
          <a:xfrm>
            <a:off x="457200" y="994555"/>
            <a:ext cx="8229600" cy="32848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t>Proprietary and Confidential Information. © Copyright 2014, iSIGHT Partners, Inc. All Rights Reserved     </a:t>
            </a:r>
            <a:r>
              <a:rPr lang="en-US" b="1" dirty="0" smtClean="0"/>
              <a:t>www.isightpartners.com </a:t>
            </a:r>
          </a:p>
        </p:txBody>
      </p:sp>
      <p:sp>
        <p:nvSpPr>
          <p:cNvPr id="32"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pPr/>
              <a:t>‹#›</a:t>
            </a:fld>
            <a:endParaRPr lang="en-US" dirty="0"/>
          </a:p>
        </p:txBody>
      </p:sp>
    </p:spTree>
    <p:extLst>
      <p:ext uri="{BB962C8B-B14F-4D97-AF65-F5344CB8AC3E}">
        <p14:creationId xmlns:p14="http://schemas.microsoft.com/office/powerpoint/2010/main" xmlns="" val="19890651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82" r:id="rId8"/>
  </p:sldLayoutIdLst>
  <p:timing>
    <p:tnLst>
      <p:par>
        <p:cTn id="1" dur="indefinite" restart="never" nodeType="tmRoot"/>
      </p:par>
    </p:tnLst>
  </p:timing>
  <p:hf hdr="0" dt="0"/>
  <p:txStyles>
    <p:titleStyle>
      <a:lvl1pPr algn="l" defTabSz="457200" rtl="0" eaLnBrk="1" latinLnBrk="0" hangingPunct="1">
        <a:lnSpc>
          <a:spcPct val="100000"/>
        </a:lnSpc>
        <a:spcBef>
          <a:spcPct val="0"/>
        </a:spcBef>
        <a:buNone/>
        <a:defRPr sz="2400" b="1" kern="1200">
          <a:solidFill>
            <a:schemeClr val="bg1"/>
          </a:solidFill>
          <a:latin typeface="Calibri" panose="020F0502020204030204" pitchFamily="34" charset="0"/>
          <a:ea typeface="+mj-ea"/>
          <a:cs typeface="+mj-cs"/>
        </a:defRPr>
      </a:lvl1pPr>
    </p:titleStyle>
    <p:bodyStyle>
      <a:lvl1pPr marL="342900" indent="-342900" algn="l" defTabSz="457200" rtl="0" eaLnBrk="1" latinLnBrk="0" hangingPunct="1">
        <a:spcBef>
          <a:spcPct val="20000"/>
        </a:spcBef>
        <a:buFont typeface="Wingdings" panose="05000000000000000000" pitchFamily="2" charset="2"/>
        <a:buChar char="§"/>
        <a:defRPr sz="2000" kern="1200">
          <a:solidFill>
            <a:srgbClr val="000000"/>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1800" kern="1200">
          <a:solidFill>
            <a:srgbClr val="000000"/>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Wingdings" panose="05000000000000000000" pitchFamily="2" charset="2"/>
        <a:buChar char="§"/>
        <a:defRPr sz="1600" kern="1200">
          <a:solidFill>
            <a:srgbClr val="000000"/>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1400" kern="1200">
          <a:solidFill>
            <a:srgbClr val="000000"/>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1400" kern="1200">
          <a:solidFill>
            <a:srgbClr val="000000"/>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p:cNvSpPr/>
          <p:nvPr/>
        </p:nvSpPr>
        <p:spPr>
          <a:xfrm>
            <a:off x="4" y="4771348"/>
            <a:ext cx="9144000" cy="381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 name="Group 22"/>
          <p:cNvGrpSpPr/>
          <p:nvPr userDrawn="1"/>
        </p:nvGrpSpPr>
        <p:grpSpPr>
          <a:xfrm>
            <a:off x="0" y="0"/>
            <a:ext cx="9144000" cy="762000"/>
            <a:chOff x="0" y="0"/>
            <a:chExt cx="9144000" cy="762000"/>
          </a:xfrm>
        </p:grpSpPr>
        <p:sp>
          <p:nvSpPr>
            <p:cNvPr id="25" name="Rectangle 24"/>
            <p:cNvSpPr/>
            <p:nvPr userDrawn="1"/>
          </p:nvSpPr>
          <p:spPr>
            <a:xfrm>
              <a:off x="0" y="0"/>
              <a:ext cx="9144000" cy="685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6" name="Group 25"/>
            <p:cNvGrpSpPr/>
            <p:nvPr userDrawn="1"/>
          </p:nvGrpSpPr>
          <p:grpSpPr>
            <a:xfrm>
              <a:off x="0" y="685800"/>
              <a:ext cx="9144000" cy="76200"/>
              <a:chOff x="0" y="609600"/>
              <a:chExt cx="9144000" cy="76200"/>
            </a:xfrm>
          </p:grpSpPr>
          <p:sp>
            <p:nvSpPr>
              <p:cNvPr id="27" name="Rectangle 26"/>
              <p:cNvSpPr/>
              <p:nvPr userDrawn="1"/>
            </p:nvSpPr>
            <p:spPr>
              <a:xfrm>
                <a:off x="457200" y="609600"/>
                <a:ext cx="8686800" cy="76200"/>
              </a:xfrm>
              <a:prstGeom prst="rect">
                <a:avLst/>
              </a:prstGeom>
              <a:solidFill>
                <a:srgbClr val="1C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0" y="609600"/>
                <a:ext cx="457200" cy="76200"/>
              </a:xfrm>
              <a:prstGeom prst="rect">
                <a:avLst/>
              </a:prstGeom>
              <a:solidFill>
                <a:srgbClr val="014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29" name="Title Placeholder 1"/>
          <p:cNvSpPr>
            <a:spLocks noGrp="1"/>
          </p:cNvSpPr>
          <p:nvPr>
            <p:ph type="title"/>
          </p:nvPr>
        </p:nvSpPr>
        <p:spPr>
          <a:xfrm>
            <a:off x="457200" y="60676"/>
            <a:ext cx="5935980" cy="564452"/>
          </a:xfrm>
          <a:prstGeom prst="rect">
            <a:avLst/>
          </a:prstGeom>
        </p:spPr>
        <p:txBody>
          <a:bodyPr vert="horz" lIns="91440" tIns="45720" rIns="91440" bIns="45720" rtlCol="0" anchor="ctr" anchorCtr="0">
            <a:normAutofit/>
          </a:bodyPr>
          <a:lstStyle/>
          <a:p>
            <a:r>
              <a:rPr lang="en-US" smtClean="0"/>
              <a:t>Click to edit Master title style</a:t>
            </a:r>
            <a:endParaRPr lang="en-US" dirty="0"/>
          </a:p>
        </p:txBody>
      </p:sp>
      <p:sp>
        <p:nvSpPr>
          <p:cNvPr id="30" name="Text Placeholder 2"/>
          <p:cNvSpPr>
            <a:spLocks noGrp="1"/>
          </p:cNvSpPr>
          <p:nvPr>
            <p:ph type="body" idx="1"/>
          </p:nvPr>
        </p:nvSpPr>
        <p:spPr>
          <a:xfrm>
            <a:off x="457200" y="994555"/>
            <a:ext cx="8229600" cy="32848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Footer Placeholder 4"/>
          <p:cNvSpPr>
            <a:spLocks noGrp="1"/>
          </p:cNvSpPr>
          <p:nvPr>
            <p:ph type="ftr" sz="quarter" idx="3"/>
          </p:nvPr>
        </p:nvSpPr>
        <p:spPr>
          <a:xfrm>
            <a:off x="457201" y="4847548"/>
            <a:ext cx="6035879" cy="228600"/>
          </a:xfrm>
          <a:prstGeom prst="rect">
            <a:avLst/>
          </a:prstGeom>
        </p:spPr>
        <p:txBody>
          <a:bodyPr vert="horz" lIns="91440" tIns="45720" rIns="91440" bIns="45720" rtlCol="0" anchor="ctr"/>
          <a:lstStyle>
            <a:lvl1pPr algn="l">
              <a:lnSpc>
                <a:spcPct val="100000"/>
              </a:lnSpc>
              <a:defRPr sz="800">
                <a:solidFill>
                  <a:schemeClr val="bg1">
                    <a:lumMod val="50000"/>
                  </a:schemeClr>
                </a:solidFill>
                <a:latin typeface="Calibri" panose="020F0502020204030204" pitchFamily="34" charset="0"/>
              </a:defRPr>
            </a:lvl1pPr>
          </a:lstStyle>
          <a:p>
            <a:r>
              <a:rPr lang="en-US" dirty="0" smtClean="0">
                <a:solidFill>
                  <a:prstClr val="white">
                    <a:lumMod val="50000"/>
                  </a:prstClr>
                </a:solidFill>
              </a:rPr>
              <a:t>Proprietary and Confidential Information. © Copyright 2014, iSIGHT Partners, Inc. All Rights Reserved     </a:t>
            </a:r>
            <a:r>
              <a:rPr lang="en-US" b="1" dirty="0" smtClean="0">
                <a:solidFill>
                  <a:prstClr val="white">
                    <a:lumMod val="50000"/>
                  </a:prstClr>
                </a:solidFill>
              </a:rPr>
              <a:t>www.isightpartners.com </a:t>
            </a:r>
          </a:p>
        </p:txBody>
      </p:sp>
      <p:sp>
        <p:nvSpPr>
          <p:cNvPr id="32" name="Slide Number Placeholder 5"/>
          <p:cNvSpPr>
            <a:spLocks noGrp="1"/>
          </p:cNvSpPr>
          <p:nvPr>
            <p:ph type="sldNum" sz="quarter" idx="4"/>
          </p:nvPr>
        </p:nvSpPr>
        <p:spPr>
          <a:xfrm>
            <a:off x="6837028" y="4839614"/>
            <a:ext cx="1849772" cy="244475"/>
          </a:xfrm>
          <a:prstGeom prst="rect">
            <a:avLst/>
          </a:prstGeom>
        </p:spPr>
        <p:txBody>
          <a:bodyPr vert="horz" lIns="91440" tIns="45720" rIns="91440" bIns="45720" rtlCol="0" anchor="ctr"/>
          <a:lstStyle>
            <a:lvl1pPr algn="r">
              <a:defRPr sz="900">
                <a:solidFill>
                  <a:schemeClr val="tx1">
                    <a:lumMod val="65000"/>
                    <a:lumOff val="35000"/>
                  </a:schemeClr>
                </a:solidFill>
                <a:latin typeface="Calibri" panose="020F0502020204030204" pitchFamily="34" charset="0"/>
              </a:defRPr>
            </a:lvl1pPr>
          </a:lstStyle>
          <a:p>
            <a:fld id="{5AE5DC65-1EBE-45F4-907D-B305B59F99F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pic>
        <p:nvPicPr>
          <p:cNvPr id="15" name="Picture 14"/>
          <p:cNvPicPr>
            <a:picLocks noChangeAspect="1"/>
          </p:cNvPicPr>
          <p:nvPr userDrawn="1"/>
        </p:nvPicPr>
        <p:blipFill>
          <a:blip r:embed="rId13" cstate="screen">
            <a:extLst>
              <a:ext uri="{28A0092B-C50C-407E-A947-70E740481C1C}">
                <a14:useLocalDpi xmlns:a14="http://schemas.microsoft.com/office/drawing/2010/main" xmlns=""/>
              </a:ext>
            </a:extLst>
          </a:blip>
          <a:stretch>
            <a:fillRect/>
          </a:stretch>
        </p:blipFill>
        <p:spPr>
          <a:xfrm>
            <a:off x="6770706" y="227103"/>
            <a:ext cx="1933568" cy="231599"/>
          </a:xfrm>
          <a:prstGeom prst="rect">
            <a:avLst/>
          </a:prstGeom>
        </p:spPr>
      </p:pic>
    </p:spTree>
    <p:extLst>
      <p:ext uri="{BB962C8B-B14F-4D97-AF65-F5344CB8AC3E}">
        <p14:creationId xmlns:p14="http://schemas.microsoft.com/office/powerpoint/2010/main" xmlns="" val="315698262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hdr="0" dt="0"/>
  <p:txStyles>
    <p:titleStyle>
      <a:lvl1pPr algn="l" defTabSz="457200" rtl="0" eaLnBrk="1" latinLnBrk="0" hangingPunct="1">
        <a:lnSpc>
          <a:spcPct val="100000"/>
        </a:lnSpc>
        <a:spcBef>
          <a:spcPct val="0"/>
        </a:spcBef>
        <a:buNone/>
        <a:defRPr sz="2400" b="0" kern="1200">
          <a:solidFill>
            <a:schemeClr val="bg1"/>
          </a:solidFill>
          <a:latin typeface="Myriad Web Pro" panose="020B0503030403020204" pitchFamily="34" charset="0"/>
          <a:ea typeface="+mj-ea"/>
          <a:cs typeface="+mj-cs"/>
        </a:defRPr>
      </a:lvl1pPr>
    </p:titleStyle>
    <p:bodyStyle>
      <a:lvl1pPr marL="342900" indent="-342900" algn="l" defTabSz="457200" rtl="0" eaLnBrk="1" latinLnBrk="0" hangingPunct="1">
        <a:spcBef>
          <a:spcPct val="20000"/>
        </a:spcBef>
        <a:buFont typeface="Wingdings" panose="05000000000000000000" pitchFamily="2" charset="2"/>
        <a:buChar char="§"/>
        <a:defRPr sz="2000" kern="1200">
          <a:solidFill>
            <a:srgbClr val="000000"/>
          </a:solidFill>
          <a:latin typeface="Myriad Web Pro" panose="020B0503030403020204" pitchFamily="34" charset="0"/>
          <a:ea typeface="+mn-ea"/>
          <a:cs typeface="+mn-cs"/>
        </a:defRPr>
      </a:lvl1pPr>
      <a:lvl2pPr marL="742950" indent="-285750" algn="l" defTabSz="457200" rtl="0" eaLnBrk="1" latinLnBrk="0" hangingPunct="1">
        <a:spcBef>
          <a:spcPct val="20000"/>
        </a:spcBef>
        <a:buFont typeface="Arial"/>
        <a:buChar char="–"/>
        <a:defRPr sz="1800" kern="1200">
          <a:solidFill>
            <a:srgbClr val="000000"/>
          </a:solidFill>
          <a:latin typeface="Myriad Web Pro" panose="020B0503030403020204" pitchFamily="34" charset="0"/>
          <a:ea typeface="+mn-ea"/>
          <a:cs typeface="+mn-cs"/>
        </a:defRPr>
      </a:lvl2pPr>
      <a:lvl3pPr marL="1143000" indent="-228600" algn="l" defTabSz="457200" rtl="0" eaLnBrk="1" latinLnBrk="0" hangingPunct="1">
        <a:spcBef>
          <a:spcPct val="20000"/>
        </a:spcBef>
        <a:buFont typeface="Wingdings" panose="05000000000000000000" pitchFamily="2" charset="2"/>
        <a:buChar char="§"/>
        <a:defRPr sz="1600" kern="1200">
          <a:solidFill>
            <a:srgbClr val="000000"/>
          </a:solidFill>
          <a:latin typeface="Myriad Web Pro" panose="020B0503030403020204" pitchFamily="34" charset="0"/>
          <a:ea typeface="+mn-ea"/>
          <a:cs typeface="+mn-cs"/>
        </a:defRPr>
      </a:lvl3pPr>
      <a:lvl4pPr marL="1600200" indent="-228600" algn="l" defTabSz="457200" rtl="0" eaLnBrk="1" latinLnBrk="0" hangingPunct="1">
        <a:spcBef>
          <a:spcPct val="20000"/>
        </a:spcBef>
        <a:buFont typeface="Arial"/>
        <a:buChar char="–"/>
        <a:defRPr sz="1400" kern="1200">
          <a:solidFill>
            <a:srgbClr val="000000"/>
          </a:solidFill>
          <a:latin typeface="Myriad Web Pro" panose="020B0503030403020204" pitchFamily="34" charset="0"/>
          <a:ea typeface="+mn-ea"/>
          <a:cs typeface="+mn-cs"/>
        </a:defRPr>
      </a:lvl4pPr>
      <a:lvl5pPr marL="2057400" indent="-228600" algn="l" defTabSz="457200" rtl="0" eaLnBrk="1" latinLnBrk="0" hangingPunct="1">
        <a:spcBef>
          <a:spcPct val="20000"/>
        </a:spcBef>
        <a:buFont typeface="Arial"/>
        <a:buChar char="»"/>
        <a:defRPr sz="1400" kern="1200">
          <a:solidFill>
            <a:srgbClr val="000000"/>
          </a:solidFill>
          <a:latin typeface="Myriad Web Pro" panose="020B0503030403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iSIGHT Partners</a:t>
            </a:r>
            <a:endParaRPr lang="en-US" dirty="0"/>
          </a:p>
        </p:txBody>
      </p:sp>
      <p:sp>
        <p:nvSpPr>
          <p:cNvPr id="3" name="Subtitle 2"/>
          <p:cNvSpPr>
            <a:spLocks noGrp="1"/>
          </p:cNvSpPr>
          <p:nvPr>
            <p:ph type="subTitle" idx="1"/>
          </p:nvPr>
        </p:nvSpPr>
        <p:spPr/>
        <p:txBody>
          <a:bodyPr/>
          <a:lstStyle/>
          <a:p>
            <a:r>
              <a:rPr lang="en-US" dirty="0" smtClean="0"/>
              <a:t>The Cyber Threat Intelligence Experts</a:t>
            </a:r>
            <a:endParaRPr lang="en-US" dirty="0"/>
          </a:p>
        </p:txBody>
      </p:sp>
    </p:spTree>
    <p:extLst>
      <p:ext uri="{BB962C8B-B14F-4D97-AF65-F5344CB8AC3E}">
        <p14:creationId xmlns:p14="http://schemas.microsoft.com/office/powerpoint/2010/main" xmlns="" val="1731485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Changing the Cyber Security Discussion</a:t>
            </a:r>
            <a:r>
              <a:rPr lang="en-US" sz="2000" dirty="0" smtClean="0"/>
              <a:t/>
            </a:r>
            <a:br>
              <a:rPr lang="en-US" sz="2000" dirty="0" smtClean="0"/>
            </a:br>
            <a:r>
              <a:rPr lang="en-US" sz="1800" b="0" dirty="0" smtClean="0"/>
              <a:t>Putting “Threat” Back Into the Risk Equation</a:t>
            </a:r>
            <a:endParaRPr lang="en-US" sz="1800" b="0" dirty="0"/>
          </a:p>
        </p:txBody>
      </p:sp>
      <p:sp>
        <p:nvSpPr>
          <p:cNvPr id="23" name="Rounded Rectangle 22"/>
          <p:cNvSpPr/>
          <p:nvPr/>
        </p:nvSpPr>
        <p:spPr>
          <a:xfrm>
            <a:off x="664315" y="1905002"/>
            <a:ext cx="3115807" cy="2286001"/>
          </a:xfrm>
          <a:prstGeom prst="roundRect">
            <a:avLst>
              <a:gd name="adj" fmla="val 3205"/>
            </a:avLst>
          </a:prstGeom>
          <a:gradFill>
            <a:gsLst>
              <a:gs pos="0">
                <a:srgbClr val="014060"/>
              </a:gs>
              <a:gs pos="100000">
                <a:srgbClr val="1C7090"/>
              </a:gs>
            </a:gsLst>
            <a:lin ang="16200000" scaled="1"/>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00" dirty="0">
              <a:latin typeface="Myriad Web Pro" panose="020B0503030403020204" pitchFamily="34" charset="0"/>
            </a:endParaRPr>
          </a:p>
        </p:txBody>
      </p:sp>
      <p:sp>
        <p:nvSpPr>
          <p:cNvPr id="24" name="Rectangle 23"/>
          <p:cNvSpPr/>
          <p:nvPr/>
        </p:nvSpPr>
        <p:spPr>
          <a:xfrm>
            <a:off x="743316" y="1971165"/>
            <a:ext cx="2957794" cy="2416046"/>
          </a:xfrm>
          <a:prstGeom prst="rect">
            <a:avLst/>
          </a:prstGeom>
        </p:spPr>
        <p:txBody>
          <a:bodyPr wrap="square">
            <a:spAutoFit/>
          </a:bodyPr>
          <a:lstStyle/>
          <a:p>
            <a:pPr marL="112713" indent="-112713">
              <a:lnSpc>
                <a:spcPct val="150000"/>
              </a:lnSpc>
              <a:spcAft>
                <a:spcPts val="600"/>
              </a:spcAft>
              <a:buFont typeface="Arial"/>
              <a:buChar char="•"/>
            </a:pPr>
            <a:r>
              <a:rPr lang="en-US" sz="1400" dirty="0" smtClean="0">
                <a:solidFill>
                  <a:schemeClr val="bg1"/>
                </a:solidFill>
                <a:latin typeface="Myriad Web Pro" panose="020B0503030403020204" pitchFamily="34" charset="0"/>
              </a:rPr>
              <a:t>Analyzed 1,452,134 logs</a:t>
            </a:r>
          </a:p>
          <a:p>
            <a:pPr marL="112713" indent="-112713">
              <a:lnSpc>
                <a:spcPct val="150000"/>
              </a:lnSpc>
              <a:spcAft>
                <a:spcPts val="600"/>
              </a:spcAft>
              <a:buFont typeface="Arial"/>
              <a:buChar char="•"/>
            </a:pPr>
            <a:r>
              <a:rPr lang="en-US" sz="1400" dirty="0" smtClean="0">
                <a:solidFill>
                  <a:schemeClr val="bg1"/>
                </a:solidFill>
                <a:latin typeface="Myriad Web Pro" panose="020B0503030403020204" pitchFamily="34" charset="0"/>
              </a:rPr>
              <a:t>Detected 423,132 viruses</a:t>
            </a:r>
          </a:p>
          <a:p>
            <a:pPr marL="112713" indent="-112713">
              <a:lnSpc>
                <a:spcPct val="150000"/>
              </a:lnSpc>
              <a:spcAft>
                <a:spcPts val="600"/>
              </a:spcAft>
              <a:buFont typeface="Arial"/>
              <a:buChar char="•"/>
            </a:pPr>
            <a:r>
              <a:rPr lang="en-US" sz="1400" dirty="0" smtClean="0">
                <a:solidFill>
                  <a:schemeClr val="bg1"/>
                </a:solidFill>
                <a:latin typeface="Myriad Web Pro" panose="020B0503030403020204" pitchFamily="34" charset="0"/>
              </a:rPr>
              <a:t>Blocked 2,028,438 connections</a:t>
            </a:r>
          </a:p>
          <a:p>
            <a:pPr marL="112713" indent="-112713">
              <a:lnSpc>
                <a:spcPct val="150000"/>
              </a:lnSpc>
              <a:spcAft>
                <a:spcPts val="600"/>
              </a:spcAft>
              <a:buFont typeface="Arial"/>
              <a:buChar char="•"/>
            </a:pPr>
            <a:r>
              <a:rPr lang="en-US" sz="1400" dirty="0" smtClean="0">
                <a:solidFill>
                  <a:schemeClr val="bg1"/>
                </a:solidFill>
                <a:latin typeface="Myriad Web Pro" panose="020B0503030403020204" pitchFamily="34" charset="0"/>
              </a:rPr>
              <a:t>Closed 3,095 Incident Tickets</a:t>
            </a:r>
          </a:p>
          <a:p>
            <a:pPr marL="112713" indent="-112713">
              <a:lnSpc>
                <a:spcPct val="150000"/>
              </a:lnSpc>
              <a:spcAft>
                <a:spcPts val="600"/>
              </a:spcAft>
              <a:buFont typeface="Arial"/>
              <a:buChar char="•"/>
            </a:pPr>
            <a:r>
              <a:rPr lang="en-US" sz="1400" dirty="0" smtClean="0">
                <a:solidFill>
                  <a:schemeClr val="bg1"/>
                </a:solidFill>
                <a:latin typeface="Myriad Web Pro" panose="020B0503030403020204" pitchFamily="34" charset="0"/>
              </a:rPr>
              <a:t>Patched 30,000 Systems</a:t>
            </a:r>
          </a:p>
          <a:p>
            <a:pPr marL="112713" indent="-112713">
              <a:lnSpc>
                <a:spcPct val="150000"/>
              </a:lnSpc>
              <a:spcAft>
                <a:spcPts val="600"/>
              </a:spcAft>
              <a:buFont typeface="Arial"/>
              <a:buChar char="•"/>
            </a:pPr>
            <a:endParaRPr lang="en-US" sz="1400" dirty="0">
              <a:solidFill>
                <a:schemeClr val="bg1"/>
              </a:solidFill>
              <a:latin typeface="Myriad Web Pro" panose="020B0503030403020204" pitchFamily="34" charset="0"/>
            </a:endParaRPr>
          </a:p>
        </p:txBody>
      </p:sp>
      <p:sp>
        <p:nvSpPr>
          <p:cNvPr id="26" name="Rounded Rectangle 25"/>
          <p:cNvSpPr/>
          <p:nvPr/>
        </p:nvSpPr>
        <p:spPr>
          <a:xfrm>
            <a:off x="5269187" y="2005108"/>
            <a:ext cx="3115807" cy="2286001"/>
          </a:xfrm>
          <a:prstGeom prst="roundRect">
            <a:avLst>
              <a:gd name="adj" fmla="val 3205"/>
            </a:avLst>
          </a:prstGeom>
          <a:gradFill>
            <a:gsLst>
              <a:gs pos="0">
                <a:srgbClr val="014060"/>
              </a:gs>
              <a:gs pos="100000">
                <a:srgbClr val="1C7090"/>
              </a:gs>
            </a:gsLst>
            <a:lin ang="16200000" scaled="1"/>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00" dirty="0">
              <a:latin typeface="Myriad Web Pro" panose="020B0503030403020204" pitchFamily="34" charset="0"/>
            </a:endParaRPr>
          </a:p>
        </p:txBody>
      </p:sp>
      <p:sp>
        <p:nvSpPr>
          <p:cNvPr id="7" name="Rectangle 6"/>
          <p:cNvSpPr/>
          <p:nvPr/>
        </p:nvSpPr>
        <p:spPr>
          <a:xfrm>
            <a:off x="1131221" y="856775"/>
            <a:ext cx="2181984" cy="584775"/>
          </a:xfrm>
          <a:prstGeom prst="rect">
            <a:avLst/>
          </a:prstGeom>
        </p:spPr>
        <p:txBody>
          <a:bodyPr wrap="square">
            <a:spAutoFit/>
          </a:bodyPr>
          <a:lstStyle/>
          <a:p>
            <a:pPr algn="ctr"/>
            <a:r>
              <a:rPr lang="en-US" sz="3200" spc="-150" dirty="0" smtClean="0">
                <a:latin typeface="Myriad Web Pro" panose="020B0503030403020204" pitchFamily="34" charset="0"/>
              </a:rPr>
              <a:t>Geek Speak</a:t>
            </a:r>
            <a:endParaRPr lang="en-US" sz="3200" spc="-150" dirty="0">
              <a:latin typeface="Myriad Web Pro" panose="020B0503030403020204" pitchFamily="34" charset="0"/>
            </a:endParaRPr>
          </a:p>
        </p:txBody>
      </p:sp>
      <p:sp>
        <p:nvSpPr>
          <p:cNvPr id="9" name="Trapezoid 8"/>
          <p:cNvSpPr/>
          <p:nvPr/>
        </p:nvSpPr>
        <p:spPr>
          <a:xfrm rot="5400000" flipV="1">
            <a:off x="3436758" y="2413282"/>
            <a:ext cx="2144059" cy="1456207"/>
          </a:xfrm>
          <a:prstGeom prst="trapezoid">
            <a:avLst/>
          </a:prstGeom>
          <a:gradFill>
            <a:gsLst>
              <a:gs pos="0">
                <a:srgbClr val="1C7090">
                  <a:alpha val="49000"/>
                </a:srgbClr>
              </a:gs>
              <a:gs pos="100000">
                <a:schemeClr val="bg1">
                  <a:lumMod val="9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smtClean="0"/>
              <a:t>VS</a:t>
            </a:r>
            <a:endParaRPr lang="en-US" sz="2000" dirty="0"/>
          </a:p>
        </p:txBody>
      </p:sp>
      <p:sp>
        <p:nvSpPr>
          <p:cNvPr id="25" name="Rectangle 24"/>
          <p:cNvSpPr/>
          <p:nvPr/>
        </p:nvSpPr>
        <p:spPr>
          <a:xfrm>
            <a:off x="5413648" y="942498"/>
            <a:ext cx="2826872" cy="584775"/>
          </a:xfrm>
          <a:prstGeom prst="rect">
            <a:avLst/>
          </a:prstGeom>
        </p:spPr>
        <p:txBody>
          <a:bodyPr wrap="square">
            <a:spAutoFit/>
          </a:bodyPr>
          <a:lstStyle/>
          <a:p>
            <a:pPr algn="ctr"/>
            <a:r>
              <a:rPr lang="en-US" sz="3200" spc="-150" dirty="0" smtClean="0">
                <a:latin typeface="Myriad Web Pro" panose="020B0503030403020204" pitchFamily="34" charset="0"/>
              </a:rPr>
              <a:t>Business Impact</a:t>
            </a:r>
            <a:endParaRPr lang="en-US" sz="3200" spc="-150" dirty="0">
              <a:latin typeface="Myriad Web Pro" panose="020B0503030403020204" pitchFamily="34" charset="0"/>
            </a:endParaRPr>
          </a:p>
        </p:txBody>
      </p:sp>
      <p:sp>
        <p:nvSpPr>
          <p:cNvPr id="27" name="Rectangle 26"/>
          <p:cNvSpPr/>
          <p:nvPr/>
        </p:nvSpPr>
        <p:spPr>
          <a:xfrm>
            <a:off x="5251825" y="2026447"/>
            <a:ext cx="3122704" cy="2119042"/>
          </a:xfrm>
          <a:prstGeom prst="rect">
            <a:avLst/>
          </a:prstGeom>
        </p:spPr>
        <p:txBody>
          <a:bodyPr wrap="square">
            <a:spAutoFit/>
          </a:bodyPr>
          <a:lstStyle/>
          <a:p>
            <a:pPr>
              <a:spcAft>
                <a:spcPts val="600"/>
              </a:spcAft>
            </a:pPr>
            <a:r>
              <a:rPr lang="en-US" sz="1200" dirty="0" smtClean="0">
                <a:solidFill>
                  <a:schemeClr val="bg1"/>
                </a:solidFill>
                <a:latin typeface="Myriad Web Pro" panose="020B0503030403020204" pitchFamily="34" charset="0"/>
              </a:rPr>
              <a:t>Prevented 2 Cyber-Crime Attacks</a:t>
            </a:r>
          </a:p>
          <a:p>
            <a:pPr marL="171450" indent="-182880">
              <a:spcAft>
                <a:spcPts val="600"/>
              </a:spcAft>
              <a:buFont typeface="Arial"/>
              <a:buChar char="•"/>
            </a:pPr>
            <a:r>
              <a:rPr lang="en-US" sz="1100" dirty="0" smtClean="0">
                <a:solidFill>
                  <a:schemeClr val="bg1"/>
                </a:solidFill>
                <a:latin typeface="Myriad Web Pro" panose="020B0503030403020204" pitchFamily="34" charset="0"/>
              </a:rPr>
              <a:t>Linked to ABC Criminal Organization</a:t>
            </a:r>
          </a:p>
          <a:p>
            <a:pPr marL="171450" indent="-182880">
              <a:spcAft>
                <a:spcPts val="600"/>
              </a:spcAft>
              <a:buFont typeface="Arial"/>
              <a:buChar char="•"/>
            </a:pPr>
            <a:r>
              <a:rPr lang="en-US" sz="1100" dirty="0" smtClean="0">
                <a:solidFill>
                  <a:schemeClr val="bg1"/>
                </a:solidFill>
                <a:latin typeface="Myriad Web Pro" panose="020B0503030403020204" pitchFamily="34" charset="0"/>
              </a:rPr>
              <a:t>Targeting POS Systems</a:t>
            </a:r>
            <a:endParaRPr lang="en-US" sz="1100" dirty="0">
              <a:solidFill>
                <a:schemeClr val="bg1"/>
              </a:solidFill>
              <a:latin typeface="Myriad Web Pro" panose="020B0503030403020204" pitchFamily="34" charset="0"/>
            </a:endParaRPr>
          </a:p>
          <a:p>
            <a:pPr marL="171450" indent="-182880">
              <a:spcAft>
                <a:spcPts val="600"/>
              </a:spcAft>
              <a:buFont typeface="Arial"/>
              <a:buChar char="•"/>
            </a:pPr>
            <a:r>
              <a:rPr lang="en-US" sz="1100" dirty="0" smtClean="0">
                <a:solidFill>
                  <a:schemeClr val="bg1"/>
                </a:solidFill>
                <a:latin typeface="Myriad Web Pro" panose="020B0503030403020204" pitchFamily="34" charset="0"/>
              </a:rPr>
              <a:t>Prevented theft of 10M Customer Credit Cards</a:t>
            </a:r>
          </a:p>
          <a:p>
            <a:pPr marL="171450" indent="-182880">
              <a:spcAft>
                <a:spcPts val="600"/>
              </a:spcAft>
              <a:buFont typeface="Arial"/>
              <a:buChar char="•"/>
            </a:pPr>
            <a:r>
              <a:rPr lang="en-US" sz="1100" dirty="0" smtClean="0">
                <a:solidFill>
                  <a:schemeClr val="bg1"/>
                </a:solidFill>
                <a:latin typeface="Myriad Web Pro" panose="020B0503030403020204" pitchFamily="34" charset="0"/>
              </a:rPr>
              <a:t>Avoided  $78M Loss:</a:t>
            </a:r>
          </a:p>
          <a:p>
            <a:pPr marL="628650" lvl="1" indent="-182880">
              <a:lnSpc>
                <a:spcPct val="90000"/>
              </a:lnSpc>
              <a:spcAft>
                <a:spcPts val="600"/>
              </a:spcAft>
              <a:buFont typeface="Arial"/>
              <a:buChar char="•"/>
            </a:pPr>
            <a:r>
              <a:rPr lang="en-US" sz="1100" dirty="0" smtClean="0">
                <a:solidFill>
                  <a:schemeClr val="bg1"/>
                </a:solidFill>
                <a:latin typeface="Myriad Web Pro" panose="020B0503030403020204" pitchFamily="34" charset="0"/>
              </a:rPr>
              <a:t>Cleanup, Notification, </a:t>
            </a:r>
          </a:p>
          <a:p>
            <a:pPr marL="628650" lvl="1" indent="-182880">
              <a:lnSpc>
                <a:spcPct val="90000"/>
              </a:lnSpc>
              <a:spcAft>
                <a:spcPts val="600"/>
              </a:spcAft>
              <a:buFont typeface="Arial"/>
              <a:buChar char="•"/>
            </a:pPr>
            <a:r>
              <a:rPr lang="en-US" sz="1100" dirty="0" smtClean="0">
                <a:solidFill>
                  <a:schemeClr val="bg1"/>
                </a:solidFill>
                <a:latin typeface="Myriad Web Pro" panose="020B0503030403020204" pitchFamily="34" charset="0"/>
              </a:rPr>
              <a:t>Brand Reputation &amp; Revenue</a:t>
            </a:r>
          </a:p>
          <a:p>
            <a:pPr marL="628650" lvl="1" indent="-182880">
              <a:lnSpc>
                <a:spcPct val="90000"/>
              </a:lnSpc>
              <a:spcAft>
                <a:spcPts val="600"/>
              </a:spcAft>
              <a:buFont typeface="Arial"/>
              <a:buChar char="•"/>
            </a:pPr>
            <a:r>
              <a:rPr lang="en-US" sz="1100" dirty="0" smtClean="0">
                <a:solidFill>
                  <a:schemeClr val="bg1"/>
                </a:solidFill>
                <a:latin typeface="Myriad Web Pro" panose="020B0503030403020204" pitchFamily="34" charset="0"/>
              </a:rPr>
              <a:t>Shareholder Lawsuit &amp;  Stock Drop</a:t>
            </a:r>
          </a:p>
        </p:txBody>
      </p:sp>
      <p:sp>
        <p:nvSpPr>
          <p:cNvPr id="12" name="Footer Placeholder 3"/>
          <p:cNvSpPr>
            <a:spLocks noGrp="1"/>
          </p:cNvSpPr>
          <p:nvPr>
            <p:ph type="ftr" sz="quarter" idx="3"/>
          </p:nvPr>
        </p:nvSpPr>
        <p:spPr>
          <a:xfrm>
            <a:off x="457201" y="4847548"/>
            <a:ext cx="6035879" cy="228600"/>
          </a:xfrm>
        </p:spPr>
        <p:txBody>
          <a:bodyPr/>
          <a:lstStyle/>
          <a:p>
            <a:r>
              <a:rPr lang="en-US" dirty="0" smtClean="0"/>
              <a:t>Proprietary and Confidential Information. © Copyright 2014, iSIGHT Partners, Inc. All Rights Reserved     </a:t>
            </a:r>
            <a:r>
              <a:rPr lang="en-US" b="1" dirty="0" smtClean="0"/>
              <a:t>www.isightpartners.com </a:t>
            </a:r>
          </a:p>
        </p:txBody>
      </p:sp>
      <p:sp>
        <p:nvSpPr>
          <p:cNvPr id="14" name="Slide Number Placeholder 3"/>
          <p:cNvSpPr txBox="1">
            <a:spLocks/>
          </p:cNvSpPr>
          <p:nvPr/>
        </p:nvSpPr>
        <p:spPr>
          <a:xfrm>
            <a:off x="6837028" y="4839614"/>
            <a:ext cx="1849772" cy="24447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65000"/>
                    <a:lumOff val="35000"/>
                  </a:schemeClr>
                </a:solidFill>
                <a:latin typeface="Calibri" panose="020F0502020204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E5DC65-1EBE-45F4-907D-B305B59F99F8}" type="slidenum">
              <a:rPr lang="en-US" smtClean="0"/>
              <a:pPr/>
              <a:t>10</a:t>
            </a:fld>
            <a:endParaRPr lang="en-US" dirty="0"/>
          </a:p>
        </p:txBody>
      </p:sp>
    </p:spTree>
    <p:extLst>
      <p:ext uri="{BB962C8B-B14F-4D97-AF65-F5344CB8AC3E}">
        <p14:creationId xmlns:p14="http://schemas.microsoft.com/office/powerpoint/2010/main" xmlns="" val="2873579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How Is Intelligence Led Security Defined?</a:t>
            </a:r>
            <a:endParaRPr lang="en-US" sz="2000" dirty="0"/>
          </a:p>
        </p:txBody>
      </p:sp>
      <p:sp>
        <p:nvSpPr>
          <p:cNvPr id="6" name="Text Placeholder 3"/>
          <p:cNvSpPr>
            <a:spLocks noGrp="1"/>
          </p:cNvSpPr>
          <p:nvPr>
            <p:ph type="body" sz="quarter" idx="12"/>
          </p:nvPr>
        </p:nvSpPr>
        <p:spPr>
          <a:xfrm>
            <a:off x="457200" y="908045"/>
            <a:ext cx="8229600" cy="3657600"/>
          </a:xfrm>
        </p:spPr>
        <p:txBody>
          <a:bodyPr>
            <a:normAutofit/>
          </a:bodyPr>
          <a:lstStyle/>
          <a:p>
            <a:r>
              <a:rPr lang="en-US" b="1" dirty="0" smtClean="0"/>
              <a:t>Intelligence-led security isn’t:</a:t>
            </a:r>
          </a:p>
          <a:p>
            <a:pPr lvl="1"/>
            <a:r>
              <a:rPr lang="en-US" dirty="0" smtClean="0"/>
              <a:t>Just big-data technology integration</a:t>
            </a:r>
          </a:p>
          <a:p>
            <a:pPr lvl="1"/>
            <a:r>
              <a:rPr lang="en-US" dirty="0" smtClean="0"/>
              <a:t>Just “dedicated” intelligence teams</a:t>
            </a:r>
          </a:p>
          <a:p>
            <a:pPr lvl="1"/>
            <a:r>
              <a:rPr lang="en-US" dirty="0" smtClean="0"/>
              <a:t>Faster response times to security intelligence feeds</a:t>
            </a:r>
          </a:p>
          <a:p>
            <a:r>
              <a:rPr lang="en-US" b="1" dirty="0" smtClean="0"/>
              <a:t>Our theory:</a:t>
            </a:r>
          </a:p>
          <a:p>
            <a:pPr lvl="1"/>
            <a:r>
              <a:rPr lang="en-US" dirty="0" smtClean="0"/>
              <a:t>A paradigm shift from technology-based decisions to threat-based decisions</a:t>
            </a:r>
          </a:p>
          <a:p>
            <a:pPr lvl="1"/>
            <a:r>
              <a:rPr lang="en-US" dirty="0" smtClean="0"/>
              <a:t>Adding context and prioritization to technical environments and observations</a:t>
            </a:r>
          </a:p>
          <a:p>
            <a:pPr lvl="1"/>
            <a:r>
              <a:rPr lang="en-US" dirty="0" smtClean="0"/>
              <a:t>Workflow changes from reactive to proactive</a:t>
            </a:r>
          </a:p>
          <a:p>
            <a:pPr lvl="1"/>
            <a:r>
              <a:rPr lang="en-US" dirty="0" smtClean="0"/>
              <a:t>Connecting to the business</a:t>
            </a:r>
            <a:endParaRPr lang="en-US" dirty="0"/>
          </a:p>
        </p:txBody>
      </p:sp>
      <p:cxnSp>
        <p:nvCxnSpPr>
          <p:cNvPr id="5" name="Straight Connector 4"/>
          <p:cNvCxnSpPr/>
          <p:nvPr/>
        </p:nvCxnSpPr>
        <p:spPr>
          <a:xfrm>
            <a:off x="457200" y="75438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3"/>
          <p:cNvSpPr>
            <a:spLocks noGrp="1"/>
          </p:cNvSpPr>
          <p:nvPr>
            <p:ph type="ftr" sz="quarter" idx="3"/>
          </p:nvPr>
        </p:nvSpPr>
        <p:spPr>
          <a:xfrm>
            <a:off x="457201" y="4847548"/>
            <a:ext cx="6035879" cy="228600"/>
          </a:xfrm>
        </p:spPr>
        <p:txBody>
          <a:bodyPr/>
          <a:lstStyle/>
          <a:p>
            <a:r>
              <a:rPr lang="en-US" dirty="0" smtClean="0"/>
              <a:t>Proprietary and Confidential Information. © Copyright 2014, iSIGHT Partners, Inc. All Rights Reserved     </a:t>
            </a:r>
            <a:r>
              <a:rPr lang="en-US" b="1" dirty="0" smtClean="0"/>
              <a:t>www.isightpartners.com </a:t>
            </a:r>
          </a:p>
        </p:txBody>
      </p:sp>
      <p:sp>
        <p:nvSpPr>
          <p:cNvPr id="8" name="Slide Number Placeholder 4"/>
          <p:cNvSpPr txBox="1">
            <a:spLocks/>
          </p:cNvSpPr>
          <p:nvPr/>
        </p:nvSpPr>
        <p:spPr>
          <a:xfrm>
            <a:off x="7294228" y="4889503"/>
            <a:ext cx="1849772" cy="24447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xmlns="" val="3827259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How Is Intelligence Led Security Defined?</a:t>
            </a:r>
            <a:endParaRPr lang="en-US" sz="2000" dirty="0"/>
          </a:p>
        </p:txBody>
      </p:sp>
      <p:sp>
        <p:nvSpPr>
          <p:cNvPr id="6" name="Text Placeholder 3"/>
          <p:cNvSpPr>
            <a:spLocks noGrp="1"/>
          </p:cNvSpPr>
          <p:nvPr>
            <p:ph type="body" sz="quarter" idx="12"/>
          </p:nvPr>
        </p:nvSpPr>
        <p:spPr>
          <a:xfrm>
            <a:off x="457200" y="908045"/>
            <a:ext cx="8229600" cy="3657600"/>
          </a:xfrm>
        </p:spPr>
        <p:txBody>
          <a:bodyPr>
            <a:normAutofit/>
          </a:bodyPr>
          <a:lstStyle/>
          <a:p>
            <a:r>
              <a:rPr lang="en-US" b="1" dirty="0" smtClean="0"/>
              <a:t>Intelligence-led security isn’t:</a:t>
            </a:r>
          </a:p>
          <a:p>
            <a:pPr lvl="1"/>
            <a:r>
              <a:rPr lang="en-US" dirty="0" smtClean="0"/>
              <a:t>Just big-data technology integration</a:t>
            </a:r>
          </a:p>
          <a:p>
            <a:pPr lvl="1"/>
            <a:r>
              <a:rPr lang="en-US" dirty="0" smtClean="0"/>
              <a:t>Just “dedicated” intelligence teams</a:t>
            </a:r>
          </a:p>
          <a:p>
            <a:pPr lvl="1"/>
            <a:r>
              <a:rPr lang="en-US" dirty="0" smtClean="0"/>
              <a:t>Faster response times to security intelligence feeds</a:t>
            </a:r>
          </a:p>
          <a:p>
            <a:r>
              <a:rPr lang="en-US" b="1" dirty="0" smtClean="0"/>
              <a:t>Our theory:</a:t>
            </a:r>
          </a:p>
          <a:p>
            <a:pPr lvl="1"/>
            <a:r>
              <a:rPr lang="en-US" dirty="0" smtClean="0"/>
              <a:t>A paradigm shift from technology-based decisions to threat-based decisions</a:t>
            </a:r>
          </a:p>
          <a:p>
            <a:pPr lvl="1"/>
            <a:r>
              <a:rPr lang="en-US" dirty="0" smtClean="0"/>
              <a:t>Adding context and prioritization to technical environments and observations</a:t>
            </a:r>
          </a:p>
          <a:p>
            <a:pPr lvl="1"/>
            <a:r>
              <a:rPr lang="en-US" dirty="0" smtClean="0"/>
              <a:t>Workflow changes from reactive to proactive</a:t>
            </a:r>
          </a:p>
          <a:p>
            <a:pPr lvl="1"/>
            <a:r>
              <a:rPr lang="en-US" dirty="0" smtClean="0"/>
              <a:t>Connecting to the business</a:t>
            </a:r>
            <a:endParaRPr lang="en-US" dirty="0"/>
          </a:p>
        </p:txBody>
      </p:sp>
      <p:cxnSp>
        <p:nvCxnSpPr>
          <p:cNvPr id="5" name="Straight Connector 4"/>
          <p:cNvCxnSpPr/>
          <p:nvPr/>
        </p:nvCxnSpPr>
        <p:spPr>
          <a:xfrm>
            <a:off x="457200" y="75438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3"/>
          <p:cNvSpPr>
            <a:spLocks noGrp="1"/>
          </p:cNvSpPr>
          <p:nvPr>
            <p:ph type="ftr" sz="quarter" idx="3"/>
          </p:nvPr>
        </p:nvSpPr>
        <p:spPr>
          <a:xfrm>
            <a:off x="457199" y="4847548"/>
            <a:ext cx="6035879" cy="228600"/>
          </a:xfrm>
        </p:spPr>
        <p:txBody>
          <a:bodyPr/>
          <a:lstStyle/>
          <a:p>
            <a:r>
              <a:rPr lang="en-US" dirty="0" smtClean="0"/>
              <a:t>Proprietary and Confidential Information. © Copyright 2014, iSIGHT Partners, Inc. All Rights Reserved     </a:t>
            </a:r>
            <a:r>
              <a:rPr lang="en-US" b="1" dirty="0" smtClean="0"/>
              <a:t>www.isightpartners.com </a:t>
            </a:r>
          </a:p>
        </p:txBody>
      </p:sp>
      <p:sp>
        <p:nvSpPr>
          <p:cNvPr id="8" name="Slide Number Placeholder 4"/>
          <p:cNvSpPr txBox="1">
            <a:spLocks/>
          </p:cNvSpPr>
          <p:nvPr/>
        </p:nvSpPr>
        <p:spPr>
          <a:xfrm>
            <a:off x="7294228" y="4889500"/>
            <a:ext cx="1849772" cy="24447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xmlns="" val="124225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Examples</a:t>
            </a:r>
            <a:endParaRPr lang="en-US" dirty="0"/>
          </a:p>
        </p:txBody>
      </p:sp>
      <p:sp>
        <p:nvSpPr>
          <p:cNvPr id="3" name="Content Placeholder 2"/>
          <p:cNvSpPr>
            <a:spLocks noGrp="1"/>
          </p:cNvSpPr>
          <p:nvPr>
            <p:ph idx="1"/>
          </p:nvPr>
        </p:nvSpPr>
        <p:spPr/>
        <p:txBody>
          <a:bodyPr/>
          <a:lstStyle/>
          <a:p>
            <a:r>
              <a:rPr lang="en-US" dirty="0" smtClean="0"/>
              <a:t>Confluence of Cyber Espionage and Cyber Crime TTPs</a:t>
            </a:r>
          </a:p>
          <a:p>
            <a:r>
              <a:rPr lang="en-US" dirty="0" smtClean="0"/>
              <a:t>Overview of Point of Sale (</a:t>
            </a:r>
            <a:r>
              <a:rPr lang="en-US" dirty="0" err="1" smtClean="0"/>
              <a:t>PoS</a:t>
            </a:r>
            <a:r>
              <a:rPr lang="en-US" dirty="0" smtClean="0"/>
              <a:t>) Malware Development</a:t>
            </a:r>
          </a:p>
          <a:p>
            <a:r>
              <a:rPr lang="en-US" dirty="0" smtClean="0"/>
              <a:t>Cyber Espionage: Use of Social Networking in Victimization</a:t>
            </a:r>
          </a:p>
          <a:p>
            <a:r>
              <a:rPr lang="en-US" dirty="0" smtClean="0"/>
              <a:t>Analysts of the Ukrainian Conflict from a Hactivism Viewpoint</a:t>
            </a:r>
          </a:p>
          <a:p>
            <a:r>
              <a:rPr lang="en-US" dirty="0" smtClean="0"/>
              <a:t>Critical Infrastructure Under Threat</a:t>
            </a:r>
            <a:endParaRPr lang="en-US" dirty="0"/>
          </a:p>
        </p:txBody>
      </p:sp>
      <p:sp>
        <p:nvSpPr>
          <p:cNvPr id="4" name="Footer Placeholder 3"/>
          <p:cNvSpPr>
            <a:spLocks noGrp="1"/>
          </p:cNvSpPr>
          <p:nvPr>
            <p:ph type="ftr" sz="quarter" idx="3"/>
          </p:nvPr>
        </p:nvSpPr>
        <p:spPr/>
        <p:txBody>
          <a:bodyPr/>
          <a:lstStyle/>
          <a:p>
            <a:r>
              <a:rPr lang="en-US" smtClean="0"/>
              <a:t>Proprietary and Confidential Information. © Copyright 2014, iSIGHT Partners, Inc. All Rights Reserved     </a:t>
            </a:r>
            <a:r>
              <a:rPr lang="en-US" b="1" smtClean="0"/>
              <a:t>www.isightpartners.com </a:t>
            </a:r>
            <a:endParaRPr lang="en-US" b="1" dirty="0" smtClean="0"/>
          </a:p>
        </p:txBody>
      </p:sp>
      <p:sp>
        <p:nvSpPr>
          <p:cNvPr id="5" name="Slide Number Placeholder 4"/>
          <p:cNvSpPr>
            <a:spLocks noGrp="1"/>
          </p:cNvSpPr>
          <p:nvPr>
            <p:ph type="sldNum" sz="quarter" idx="4"/>
          </p:nvPr>
        </p:nvSpPr>
        <p:spPr/>
        <p:txBody>
          <a:bodyPr/>
          <a:lstStyle/>
          <a:p>
            <a:fld id="{5AE5DC65-1EBE-45F4-907D-B305B59F99F8}" type="slidenum">
              <a:rPr lang="en-US" smtClean="0"/>
              <a:pPr/>
              <a:t>13</a:t>
            </a:fld>
            <a:endParaRPr lang="en-US" dirty="0"/>
          </a:p>
        </p:txBody>
      </p:sp>
    </p:spTree>
    <p:extLst>
      <p:ext uri="{BB962C8B-B14F-4D97-AF65-F5344CB8AC3E}">
        <p14:creationId xmlns:p14="http://schemas.microsoft.com/office/powerpoint/2010/main" xmlns="" val="111888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Lessons Learned - Consortiums</a:t>
            </a:r>
            <a:endParaRPr lang="en-US" sz="2000" dirty="0"/>
          </a:p>
        </p:txBody>
      </p:sp>
      <p:sp>
        <p:nvSpPr>
          <p:cNvPr id="3" name="Content Placeholder 2"/>
          <p:cNvSpPr>
            <a:spLocks noGrp="1"/>
          </p:cNvSpPr>
          <p:nvPr>
            <p:ph idx="1"/>
          </p:nvPr>
        </p:nvSpPr>
        <p:spPr>
          <a:xfrm>
            <a:off x="238128" y="828674"/>
            <a:ext cx="5381625" cy="3965211"/>
          </a:xfrm>
        </p:spPr>
        <p:txBody>
          <a:bodyPr>
            <a:noAutofit/>
          </a:bodyPr>
          <a:lstStyle/>
          <a:p>
            <a:pPr>
              <a:lnSpc>
                <a:spcPct val="150000"/>
              </a:lnSpc>
            </a:pPr>
            <a:r>
              <a:rPr lang="en-US" sz="1600" dirty="0" smtClean="0"/>
              <a:t>Establish strong information sharing protocols</a:t>
            </a:r>
          </a:p>
          <a:p>
            <a:pPr>
              <a:lnSpc>
                <a:spcPct val="150000"/>
              </a:lnSpc>
            </a:pPr>
            <a:r>
              <a:rPr lang="en-US" sz="1600" dirty="0" smtClean="0"/>
              <a:t>Drive Public/Private Partnership</a:t>
            </a:r>
          </a:p>
          <a:p>
            <a:pPr>
              <a:lnSpc>
                <a:spcPct val="150000"/>
              </a:lnSpc>
            </a:pPr>
            <a:r>
              <a:rPr lang="en-US" sz="1600" dirty="0" smtClean="0"/>
              <a:t>Enable a culture of (Information) Security </a:t>
            </a:r>
          </a:p>
          <a:p>
            <a:pPr>
              <a:lnSpc>
                <a:spcPct val="150000"/>
              </a:lnSpc>
            </a:pPr>
            <a:r>
              <a:rPr lang="en-US" sz="1600" dirty="0" smtClean="0"/>
              <a:t>Change the conversation to include business context</a:t>
            </a:r>
          </a:p>
          <a:p>
            <a:pPr>
              <a:lnSpc>
                <a:spcPct val="150000"/>
              </a:lnSpc>
            </a:pPr>
            <a:r>
              <a:rPr lang="en-US" sz="1600" dirty="0" smtClean="0"/>
              <a:t>Employ basic information security hygiene</a:t>
            </a:r>
          </a:p>
          <a:p>
            <a:pPr>
              <a:lnSpc>
                <a:spcPct val="150000"/>
              </a:lnSpc>
            </a:pPr>
            <a:r>
              <a:rPr lang="en-US" sz="1600" dirty="0" smtClean="0"/>
              <a:t>Continuously seek to understand the evolving threat </a:t>
            </a:r>
          </a:p>
          <a:p>
            <a:pPr>
              <a:lnSpc>
                <a:spcPct val="150000"/>
              </a:lnSpc>
            </a:pPr>
            <a:r>
              <a:rPr lang="en-US" sz="1600" dirty="0" smtClean="0"/>
              <a:t>Recognize that you are not unique</a:t>
            </a:r>
          </a:p>
          <a:p>
            <a:pPr>
              <a:lnSpc>
                <a:spcPct val="150000"/>
              </a:lnSpc>
            </a:pPr>
            <a:r>
              <a:rPr lang="en-US" sz="1600" dirty="0" smtClean="0"/>
              <a:t>Understand third party connections </a:t>
            </a:r>
          </a:p>
          <a:p>
            <a:pPr>
              <a:lnSpc>
                <a:spcPct val="150000"/>
              </a:lnSpc>
            </a:pPr>
            <a:r>
              <a:rPr lang="en-US" sz="1600" dirty="0" smtClean="0"/>
              <a:t>Agree on standards and support them as a community</a:t>
            </a:r>
          </a:p>
          <a:p>
            <a:pPr>
              <a:lnSpc>
                <a:spcPct val="150000"/>
              </a:lnSpc>
            </a:pPr>
            <a:endParaRPr lang="en-US" sz="16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5688563" y="1669897"/>
            <a:ext cx="3204216" cy="213208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Footer Placeholder 3"/>
          <p:cNvSpPr>
            <a:spLocks noGrp="1"/>
          </p:cNvSpPr>
          <p:nvPr>
            <p:ph type="ftr" sz="quarter" idx="3"/>
          </p:nvPr>
        </p:nvSpPr>
        <p:spPr>
          <a:xfrm>
            <a:off x="457201" y="4847548"/>
            <a:ext cx="6035879" cy="228600"/>
          </a:xfrm>
        </p:spPr>
        <p:txBody>
          <a:bodyPr/>
          <a:lstStyle/>
          <a:p>
            <a:r>
              <a:rPr lang="en-US" dirty="0" smtClean="0"/>
              <a:t>Proprietary and Confidential Information. © Copyright 2014, iSIGHT Partners, Inc. All Rights Reserved     </a:t>
            </a:r>
            <a:r>
              <a:rPr lang="en-US" b="1" dirty="0" smtClean="0"/>
              <a:t>www.isightpartners.com </a:t>
            </a:r>
          </a:p>
        </p:txBody>
      </p:sp>
      <p:sp>
        <p:nvSpPr>
          <p:cNvPr id="9" name="Slide Number Placeholder 4"/>
          <p:cNvSpPr txBox="1">
            <a:spLocks/>
          </p:cNvSpPr>
          <p:nvPr/>
        </p:nvSpPr>
        <p:spPr>
          <a:xfrm>
            <a:off x="6837028" y="4839614"/>
            <a:ext cx="1849772" cy="24447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65000"/>
                    <a:lumOff val="35000"/>
                  </a:schemeClr>
                </a:solidFill>
                <a:latin typeface="Calibri" panose="020F0502020204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E5DC65-1EBE-45F4-907D-B305B59F99F8}" type="slidenum">
              <a:rPr lang="en-US" smtClean="0"/>
              <a:pPr/>
              <a:t>14</a:t>
            </a:fld>
            <a:endParaRPr lang="en-US" dirty="0"/>
          </a:p>
        </p:txBody>
      </p:sp>
    </p:spTree>
    <p:extLst>
      <p:ext uri="{BB962C8B-B14F-4D97-AF65-F5344CB8AC3E}">
        <p14:creationId xmlns:p14="http://schemas.microsoft.com/office/powerpoint/2010/main" xmlns="" val="299408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iSIGHT </a:t>
            </a:r>
            <a:r>
              <a:rPr lang="en-US" dirty="0" smtClean="0"/>
              <a:t>Partners</a:t>
            </a:r>
            <a:r>
              <a:rPr lang="en-US" sz="2000" dirty="0" smtClean="0"/>
              <a:t/>
            </a:r>
            <a:br>
              <a:rPr lang="en-US" sz="2000" dirty="0" smtClean="0"/>
            </a:br>
            <a:r>
              <a:rPr lang="en-US" sz="1600" dirty="0"/>
              <a:t>200+ experts, 16 Countries, 24 Languages, 1 </a:t>
            </a:r>
            <a:r>
              <a:rPr lang="en-US" sz="1600" dirty="0" smtClean="0"/>
              <a:t>Mission</a:t>
            </a:r>
            <a:endParaRPr lang="en-US" sz="1600" dirty="0"/>
          </a:p>
        </p:txBody>
      </p:sp>
      <p:sp>
        <p:nvSpPr>
          <p:cNvPr id="3" name="Footer Placeholder 2"/>
          <p:cNvSpPr>
            <a:spLocks noGrp="1"/>
          </p:cNvSpPr>
          <p:nvPr>
            <p:ph type="ftr" sz="quarter" idx="3"/>
          </p:nvPr>
        </p:nvSpPr>
        <p:spPr/>
        <p:txBody>
          <a:bodyPr/>
          <a:lstStyle/>
          <a:p>
            <a:r>
              <a:rPr lang="en-US" dirty="0" smtClean="0"/>
              <a:t>Proprietary and Confidential Information. © Copyright 2014, iSIGHT Partners, Inc. All Rights Reserved     </a:t>
            </a:r>
            <a:r>
              <a:rPr lang="en-US" b="1" dirty="0" err="1" smtClean="0"/>
              <a:t>www.isightpartners.com</a:t>
            </a:r>
            <a:r>
              <a:rPr lang="en-US" b="1" dirty="0" smtClean="0"/>
              <a:t> </a:t>
            </a:r>
          </a:p>
        </p:txBody>
      </p:sp>
      <p:sp>
        <p:nvSpPr>
          <p:cNvPr id="4" name="Slide Number Placeholder 3"/>
          <p:cNvSpPr>
            <a:spLocks noGrp="1"/>
          </p:cNvSpPr>
          <p:nvPr>
            <p:ph type="sldNum" sz="quarter" idx="4"/>
          </p:nvPr>
        </p:nvSpPr>
        <p:spPr/>
        <p:txBody>
          <a:bodyPr/>
          <a:lstStyle/>
          <a:p>
            <a:fld id="{5AE5DC65-1EBE-45F4-907D-B305B59F99F8}" type="slidenum">
              <a:rPr lang="en-US" smtClean="0"/>
              <a:pPr/>
              <a:t>2</a:t>
            </a:fld>
            <a:endParaRPr lang="en-US" dirty="0"/>
          </a:p>
        </p:txBody>
      </p:sp>
      <p:sp>
        <p:nvSpPr>
          <p:cNvPr id="6" name="Rectangle 5"/>
          <p:cNvSpPr/>
          <p:nvPr/>
        </p:nvSpPr>
        <p:spPr>
          <a:xfrm flipV="1">
            <a:off x="209585" y="1202619"/>
            <a:ext cx="8664047" cy="3156612"/>
          </a:xfrm>
          <a:prstGeom prst="rect">
            <a:avLst/>
          </a:prstGeom>
          <a:gradFill>
            <a:gsLst>
              <a:gs pos="0">
                <a:srgbClr val="1C7090">
                  <a:alpha val="49000"/>
                </a:srgbClr>
              </a:gs>
              <a:gs pos="100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nvGrpSpPr>
          <p:cNvPr id="11" name="Group 10"/>
          <p:cNvGrpSpPr/>
          <p:nvPr/>
        </p:nvGrpSpPr>
        <p:grpSpPr>
          <a:xfrm>
            <a:off x="207433" y="873940"/>
            <a:ext cx="8666199" cy="328680"/>
            <a:chOff x="207433" y="873940"/>
            <a:chExt cx="8666199" cy="342362"/>
          </a:xfrm>
        </p:grpSpPr>
        <p:sp>
          <p:nvSpPr>
            <p:cNvPr id="42" name="Rectangle 41"/>
            <p:cNvSpPr/>
            <p:nvPr/>
          </p:nvSpPr>
          <p:spPr>
            <a:xfrm>
              <a:off x="207433" y="873941"/>
              <a:ext cx="3680327" cy="342361"/>
            </a:xfrm>
            <a:prstGeom prst="rect">
              <a:avLst/>
            </a:prstGeom>
            <a:gradFill>
              <a:gsLst>
                <a:gs pos="0">
                  <a:srgbClr val="014060"/>
                </a:gs>
                <a:gs pos="100000">
                  <a:srgbClr val="1C709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smtClean="0">
                  <a:latin typeface="Myriad Web Pro" panose="020B0503030403020204" pitchFamily="34" charset="0"/>
                </a:rPr>
                <a:t>Mission</a:t>
              </a:r>
              <a:endParaRPr lang="en-US" sz="1600" dirty="0">
                <a:latin typeface="Myriad Web Pro" panose="020B0503030403020204" pitchFamily="34" charset="0"/>
              </a:endParaRPr>
            </a:p>
          </p:txBody>
        </p:sp>
        <p:sp>
          <p:nvSpPr>
            <p:cNvPr id="43" name="Rectangle 42"/>
            <p:cNvSpPr/>
            <p:nvPr/>
          </p:nvSpPr>
          <p:spPr>
            <a:xfrm>
              <a:off x="3885687" y="873940"/>
              <a:ext cx="4987945" cy="342362"/>
            </a:xfrm>
            <a:prstGeom prst="rect">
              <a:avLst/>
            </a:prstGeom>
            <a:gradFill>
              <a:gsLst>
                <a:gs pos="0">
                  <a:srgbClr val="6F2927"/>
                </a:gs>
                <a:gs pos="100000">
                  <a:srgbClr val="95373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smtClean="0">
                  <a:solidFill>
                    <a:schemeClr val="bg1"/>
                  </a:solidFill>
                  <a:latin typeface="Myriad Web Pro" panose="020B0503030403020204" pitchFamily="34" charset="0"/>
                </a:rPr>
                <a:t>Global Reach</a:t>
              </a:r>
              <a:endParaRPr lang="en-US" sz="1600" dirty="0">
                <a:latin typeface="Myriad Web Pro" panose="020B0503030403020204" pitchFamily="34" charset="0"/>
              </a:endParaRPr>
            </a:p>
          </p:txBody>
        </p:sp>
      </p:grpSp>
      <p:sp>
        <p:nvSpPr>
          <p:cNvPr id="29" name="Rectangle 28"/>
          <p:cNvSpPr/>
          <p:nvPr/>
        </p:nvSpPr>
        <p:spPr>
          <a:xfrm>
            <a:off x="210253" y="4359231"/>
            <a:ext cx="8666311" cy="342361"/>
          </a:xfrm>
          <a:prstGeom prst="rect">
            <a:avLst/>
          </a:prstGeom>
          <a:gradFill>
            <a:gsLst>
              <a:gs pos="0">
                <a:schemeClr val="tx1">
                  <a:lumMod val="75000"/>
                  <a:lumOff val="25000"/>
                </a:schemeClr>
              </a:gs>
              <a:gs pos="100000">
                <a:schemeClr val="tx1">
                  <a:lumMod val="65000"/>
                  <a:lumOff val="3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1200" dirty="0">
              <a:solidFill>
                <a:schemeClr val="bg1"/>
              </a:solidFill>
              <a:latin typeface="Myriad Web Pro" panose="020B0503030403020204" pitchFamily="34" charset="0"/>
            </a:endParaRPr>
          </a:p>
        </p:txBody>
      </p:sp>
      <p:sp>
        <p:nvSpPr>
          <p:cNvPr id="12" name="TextBox 11"/>
          <p:cNvSpPr txBox="1"/>
          <p:nvPr/>
        </p:nvSpPr>
        <p:spPr>
          <a:xfrm>
            <a:off x="451355" y="1505670"/>
            <a:ext cx="3249233" cy="2400657"/>
          </a:xfrm>
          <a:prstGeom prst="rect">
            <a:avLst/>
          </a:prstGeom>
          <a:noFill/>
        </p:spPr>
        <p:txBody>
          <a:bodyPr wrap="square" rtlCol="0">
            <a:spAutoFit/>
          </a:bodyPr>
          <a:lstStyle/>
          <a:p>
            <a:pPr>
              <a:lnSpc>
                <a:spcPts val="3000"/>
              </a:lnSpc>
            </a:pPr>
            <a:r>
              <a:rPr lang="en-US" sz="2200" spc="-70" dirty="0" smtClean="0"/>
              <a:t>Be the </a:t>
            </a:r>
            <a:r>
              <a:rPr lang="en-US" sz="2200" spc="-70" dirty="0"/>
              <a:t>world’s leading global cyber threat intelligence provider, connecting security technology and operations to the </a:t>
            </a:r>
            <a:r>
              <a:rPr lang="en-US" sz="2200" spc="-70" dirty="0" smtClean="0"/>
              <a:t>business.</a:t>
            </a:r>
            <a:endParaRPr lang="en-US" sz="2200" spc="-70" dirty="0"/>
          </a:p>
        </p:txBody>
      </p:sp>
      <p:pic>
        <p:nvPicPr>
          <p:cNvPr id="5" name="Picture 4"/>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3296396" y="1199129"/>
            <a:ext cx="5573110" cy="319198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2267298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smtClean="0"/>
              <a:t>Understand Your Threat</a:t>
            </a:r>
            <a:endParaRPr lang="en-US" sz="2000" dirty="0"/>
          </a:p>
        </p:txBody>
      </p:sp>
      <p:pic>
        <p:nvPicPr>
          <p:cNvPr id="1026" name="Picture 2" descr="http://imgs.xkcd.com/comics/security.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57524" y="1164156"/>
            <a:ext cx="6624604" cy="303874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ooter Placeholder 3"/>
          <p:cNvSpPr>
            <a:spLocks noGrp="1"/>
          </p:cNvSpPr>
          <p:nvPr>
            <p:ph type="ftr" sz="quarter" idx="3"/>
          </p:nvPr>
        </p:nvSpPr>
        <p:spPr>
          <a:xfrm>
            <a:off x="457201" y="4847548"/>
            <a:ext cx="6035879" cy="228600"/>
          </a:xfrm>
        </p:spPr>
        <p:txBody>
          <a:bodyPr/>
          <a:lstStyle/>
          <a:p>
            <a:r>
              <a:rPr lang="en-US" dirty="0" smtClean="0"/>
              <a:t>Proprietary and Confidential Information. © Copyright 2014, iSIGHT Partners, Inc. All Rights Reserved     </a:t>
            </a:r>
            <a:r>
              <a:rPr lang="en-US" b="1" dirty="0" smtClean="0"/>
              <a:t>www.isightpartners.com </a:t>
            </a:r>
          </a:p>
        </p:txBody>
      </p:sp>
      <p:sp>
        <p:nvSpPr>
          <p:cNvPr id="7" name="Slide Number Placeholder 3"/>
          <p:cNvSpPr txBox="1">
            <a:spLocks/>
          </p:cNvSpPr>
          <p:nvPr/>
        </p:nvSpPr>
        <p:spPr>
          <a:xfrm>
            <a:off x="6837028" y="4839614"/>
            <a:ext cx="1849772" cy="24447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65000"/>
                    <a:lumOff val="35000"/>
                  </a:schemeClr>
                </a:solidFill>
                <a:latin typeface="Calibri" panose="020F0502020204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E5DC65-1EBE-45F4-907D-B305B59F99F8}" type="slidenum">
              <a:rPr lang="en-US" smtClean="0"/>
              <a:pPr/>
              <a:t>3</a:t>
            </a:fld>
            <a:endParaRPr lang="en-US" dirty="0"/>
          </a:p>
        </p:txBody>
      </p:sp>
    </p:spTree>
    <p:extLst>
      <p:ext uri="{BB962C8B-B14F-4D97-AF65-F5344CB8AC3E}">
        <p14:creationId xmlns:p14="http://schemas.microsoft.com/office/powerpoint/2010/main" xmlns="" val="286521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32360530.jpg"/>
          <p:cNvPicPr>
            <a:picLocks noChangeAspect="1"/>
          </p:cNvPicPr>
          <p:nvPr/>
        </p:nvPicPr>
        <p:blipFill rotWithShape="1">
          <a:blip r:embed="rId3" cstate="print">
            <a:extLst>
              <a:ext uri="{28A0092B-C50C-407E-A947-70E740481C1C}">
                <a14:useLocalDpi xmlns:a14="http://schemas.microsoft.com/office/drawing/2010/main" xmlns=""/>
              </a:ext>
            </a:extLst>
          </a:blip>
          <a:srcRect l="13495" r="8205"/>
          <a:stretch/>
        </p:blipFill>
        <p:spPr>
          <a:xfrm>
            <a:off x="5597268" y="1204069"/>
            <a:ext cx="3234353" cy="3098016"/>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a:bodyPr>
          <a:lstStyle/>
          <a:p>
            <a:r>
              <a:rPr lang="en-US" sz="2000" dirty="0" smtClean="0"/>
              <a:t>Today’s Cyber Security Challenges</a:t>
            </a:r>
            <a:endParaRPr lang="en-US" sz="2000" dirty="0"/>
          </a:p>
        </p:txBody>
      </p:sp>
      <p:sp>
        <p:nvSpPr>
          <p:cNvPr id="3" name="Content Placeholder 2"/>
          <p:cNvSpPr>
            <a:spLocks noGrp="1"/>
          </p:cNvSpPr>
          <p:nvPr>
            <p:ph idx="1"/>
          </p:nvPr>
        </p:nvSpPr>
        <p:spPr>
          <a:xfrm>
            <a:off x="429171" y="914403"/>
            <a:ext cx="4887895" cy="3731645"/>
          </a:xfrm>
        </p:spPr>
        <p:txBody>
          <a:bodyPr>
            <a:noAutofit/>
          </a:bodyPr>
          <a:lstStyle/>
          <a:p>
            <a:pPr marL="0" indent="0">
              <a:lnSpc>
                <a:spcPct val="110000"/>
              </a:lnSpc>
              <a:spcAft>
                <a:spcPts val="600"/>
              </a:spcAft>
              <a:buNone/>
            </a:pPr>
            <a:r>
              <a:rPr lang="en-US" sz="1500" spc="-50" dirty="0" smtClean="0"/>
              <a:t>CISOs finding it difficult to define </a:t>
            </a:r>
            <a:r>
              <a:rPr lang="en-US" sz="1500" spc="-50" dirty="0"/>
              <a:t>security ROI to executives</a:t>
            </a:r>
            <a:br>
              <a:rPr lang="en-US" sz="1500" spc="-50" dirty="0"/>
            </a:br>
            <a:r>
              <a:rPr lang="en-US" sz="1500" i="1" spc="-50" dirty="0" smtClean="0">
                <a:solidFill>
                  <a:srgbClr val="1662A3"/>
                </a:solidFill>
                <a:cs typeface="Myriad Web Pro"/>
              </a:rPr>
              <a:t>Short shelf life for CISOs</a:t>
            </a:r>
            <a:endParaRPr lang="en-US" sz="1500" i="1" spc="-50" dirty="0">
              <a:solidFill>
                <a:srgbClr val="1662A3"/>
              </a:solidFill>
              <a:cs typeface="Myriad Web Pro"/>
            </a:endParaRPr>
          </a:p>
          <a:p>
            <a:pPr marL="0" indent="0">
              <a:lnSpc>
                <a:spcPct val="110000"/>
              </a:lnSpc>
              <a:spcAft>
                <a:spcPts val="600"/>
              </a:spcAft>
              <a:buNone/>
            </a:pPr>
            <a:r>
              <a:rPr lang="en-US" sz="1500" spc="-50" dirty="0" smtClean="0"/>
              <a:t>Vastly </a:t>
            </a:r>
            <a:r>
              <a:rPr lang="en-US" sz="1500" spc="-50" dirty="0"/>
              <a:t>expanding attack surface area</a:t>
            </a:r>
            <a:br>
              <a:rPr lang="en-US" sz="1500" spc="-50" dirty="0"/>
            </a:br>
            <a:r>
              <a:rPr lang="en-US" sz="1500" i="1" spc="-50" dirty="0" smtClean="0">
                <a:solidFill>
                  <a:srgbClr val="1662A3"/>
                </a:solidFill>
                <a:cs typeface="Myriad Web Pro"/>
              </a:rPr>
              <a:t>Mobile</a:t>
            </a:r>
            <a:r>
              <a:rPr lang="en-US" sz="1500" i="1" spc="-50" dirty="0">
                <a:solidFill>
                  <a:srgbClr val="1662A3"/>
                </a:solidFill>
                <a:cs typeface="Myriad Web Pro"/>
              </a:rPr>
              <a:t>, cloud, virtualization, global business </a:t>
            </a:r>
            <a:r>
              <a:rPr lang="en-US" sz="1500" i="1" spc="-50" dirty="0" smtClean="0">
                <a:solidFill>
                  <a:srgbClr val="1662A3"/>
                </a:solidFill>
                <a:cs typeface="Myriad Web Pro"/>
              </a:rPr>
              <a:t>operations</a:t>
            </a:r>
            <a:endParaRPr lang="en-US" sz="1500" i="1" spc="-50" dirty="0" smtClean="0">
              <a:solidFill>
                <a:srgbClr val="1662A3"/>
              </a:solidFill>
            </a:endParaRPr>
          </a:p>
          <a:p>
            <a:pPr marL="0" indent="0">
              <a:lnSpc>
                <a:spcPct val="110000"/>
              </a:lnSpc>
              <a:spcAft>
                <a:spcPts val="600"/>
              </a:spcAft>
              <a:buNone/>
            </a:pPr>
            <a:r>
              <a:rPr lang="en-US" sz="1500" spc="-50" dirty="0" smtClean="0"/>
              <a:t>Large protection investments and no good prioritization filter</a:t>
            </a:r>
            <a:br>
              <a:rPr lang="en-US" sz="1500" spc="-50" dirty="0" smtClean="0"/>
            </a:br>
            <a:r>
              <a:rPr lang="en-US" sz="1500" i="1" spc="-50" dirty="0" smtClean="0">
                <a:solidFill>
                  <a:srgbClr val="1662A3"/>
                </a:solidFill>
                <a:cs typeface="Myriad Web Pro"/>
              </a:rPr>
              <a:t>Who</a:t>
            </a:r>
            <a:r>
              <a:rPr lang="en-US" sz="1500" i="1" spc="-50" dirty="0">
                <a:solidFill>
                  <a:srgbClr val="1662A3"/>
                </a:solidFill>
                <a:cs typeface="Myriad Web Pro"/>
              </a:rPr>
              <a:t>, why, when, </a:t>
            </a:r>
            <a:r>
              <a:rPr lang="en-US" sz="1500" i="1" spc="-50" dirty="0" smtClean="0">
                <a:solidFill>
                  <a:srgbClr val="1662A3"/>
                </a:solidFill>
                <a:cs typeface="Myriad Web Pro"/>
              </a:rPr>
              <a:t>how</a:t>
            </a:r>
            <a:endParaRPr lang="en-US" sz="1500" i="1" spc="-50" dirty="0" smtClean="0">
              <a:solidFill>
                <a:srgbClr val="1662A3"/>
              </a:solidFill>
            </a:endParaRPr>
          </a:p>
          <a:p>
            <a:pPr marL="0" indent="0">
              <a:lnSpc>
                <a:spcPct val="110000"/>
              </a:lnSpc>
              <a:spcAft>
                <a:spcPts val="600"/>
              </a:spcAft>
              <a:buNone/>
            </a:pPr>
            <a:r>
              <a:rPr lang="en-US" sz="1500" spc="-50" dirty="0" smtClean="0"/>
              <a:t>Operational </a:t>
            </a:r>
            <a:r>
              <a:rPr lang="en-US" sz="1500" spc="-50" dirty="0"/>
              <a:t>c</a:t>
            </a:r>
            <a:r>
              <a:rPr lang="en-US" sz="1500" spc="-50" dirty="0" smtClean="0"/>
              <a:t>haos</a:t>
            </a:r>
            <a:br>
              <a:rPr lang="en-US" sz="1500" spc="-50" dirty="0" smtClean="0"/>
            </a:br>
            <a:r>
              <a:rPr lang="en-US" sz="1500" i="1" spc="-50" dirty="0" smtClean="0">
                <a:solidFill>
                  <a:srgbClr val="1662A3"/>
                </a:solidFill>
                <a:cs typeface="Myriad Web Pro"/>
              </a:rPr>
              <a:t>Too </a:t>
            </a:r>
            <a:r>
              <a:rPr lang="en-US" sz="1500" i="1" spc="-50" dirty="0">
                <a:solidFill>
                  <a:srgbClr val="1662A3"/>
                </a:solidFill>
                <a:cs typeface="Myriad Web Pro"/>
              </a:rPr>
              <a:t>many alarms, not enough people, poor </a:t>
            </a:r>
            <a:r>
              <a:rPr lang="en-US" sz="1500" i="1" spc="-50" dirty="0" smtClean="0">
                <a:solidFill>
                  <a:srgbClr val="1662A3"/>
                </a:solidFill>
                <a:cs typeface="Myriad Web Pro"/>
              </a:rPr>
              <a:t>prioritization</a:t>
            </a:r>
            <a:endParaRPr lang="en-US" sz="1500" i="1" spc="-50" dirty="0" smtClean="0">
              <a:solidFill>
                <a:srgbClr val="1662A3"/>
              </a:solidFill>
            </a:endParaRPr>
          </a:p>
          <a:p>
            <a:pPr marL="0" indent="0">
              <a:lnSpc>
                <a:spcPct val="110000"/>
              </a:lnSpc>
              <a:spcAft>
                <a:spcPts val="600"/>
              </a:spcAft>
              <a:buNone/>
            </a:pPr>
            <a:r>
              <a:rPr lang="en-US" sz="1500" spc="-50" dirty="0" smtClean="0"/>
              <a:t>“Brain dead” security tools that rely on past events/signatures</a:t>
            </a:r>
            <a:br>
              <a:rPr lang="en-US" sz="1500" spc="-50" dirty="0" smtClean="0"/>
            </a:br>
            <a:r>
              <a:rPr lang="en-US" sz="1500" i="1" spc="-50" dirty="0" smtClean="0">
                <a:solidFill>
                  <a:srgbClr val="1662A3"/>
                </a:solidFill>
                <a:cs typeface="Myriad Web Pro"/>
              </a:rPr>
              <a:t>Verses </a:t>
            </a:r>
            <a:r>
              <a:rPr lang="en-US" sz="1500" i="1" spc="-50" dirty="0">
                <a:solidFill>
                  <a:srgbClr val="1662A3"/>
                </a:solidFill>
                <a:cs typeface="Myriad Web Pro"/>
              </a:rPr>
              <a:t>extremely agile </a:t>
            </a:r>
            <a:r>
              <a:rPr lang="en-US" sz="1500" i="1" spc="-50" dirty="0" smtClean="0">
                <a:solidFill>
                  <a:srgbClr val="1662A3"/>
                </a:solidFill>
                <a:cs typeface="Myriad Web Pro"/>
              </a:rPr>
              <a:t>adversaries</a:t>
            </a:r>
            <a:endParaRPr lang="en-US" sz="1500" i="1" spc="-50" dirty="0" smtClean="0">
              <a:solidFill>
                <a:srgbClr val="1662A3"/>
              </a:solidFill>
            </a:endParaRPr>
          </a:p>
          <a:p>
            <a:pPr marL="0" indent="0">
              <a:lnSpc>
                <a:spcPct val="110000"/>
              </a:lnSpc>
              <a:spcAft>
                <a:spcPts val="600"/>
              </a:spcAft>
              <a:buNone/>
            </a:pPr>
            <a:r>
              <a:rPr lang="en-US" sz="1500" spc="-50" dirty="0" smtClean="0"/>
              <a:t>Severe breaches continue…</a:t>
            </a:r>
          </a:p>
        </p:txBody>
      </p:sp>
      <p:sp>
        <p:nvSpPr>
          <p:cNvPr id="9" name="Footer Placeholder 3"/>
          <p:cNvSpPr>
            <a:spLocks noGrp="1"/>
          </p:cNvSpPr>
          <p:nvPr>
            <p:ph type="ftr" sz="quarter" idx="3"/>
          </p:nvPr>
        </p:nvSpPr>
        <p:spPr>
          <a:xfrm>
            <a:off x="457201" y="4847548"/>
            <a:ext cx="6035879" cy="228600"/>
          </a:xfrm>
        </p:spPr>
        <p:txBody>
          <a:bodyPr/>
          <a:lstStyle/>
          <a:p>
            <a:r>
              <a:rPr lang="en-US" dirty="0" smtClean="0"/>
              <a:t>Proprietary and Confidential Information. © Copyright 2014, iSIGHT Partners, Inc. All Rights Reserved     </a:t>
            </a:r>
            <a:r>
              <a:rPr lang="en-US" b="1" dirty="0" smtClean="0"/>
              <a:t>www.isightpartners.com </a:t>
            </a:r>
          </a:p>
        </p:txBody>
      </p:sp>
      <p:sp>
        <p:nvSpPr>
          <p:cNvPr id="7" name="Slide Number Placeholder 3"/>
          <p:cNvSpPr txBox="1">
            <a:spLocks/>
          </p:cNvSpPr>
          <p:nvPr/>
        </p:nvSpPr>
        <p:spPr>
          <a:xfrm>
            <a:off x="6837028" y="4839614"/>
            <a:ext cx="1849772" cy="24447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65000"/>
                    <a:lumOff val="35000"/>
                  </a:schemeClr>
                </a:solidFill>
                <a:latin typeface="Calibri" panose="020F0502020204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E5DC65-1EBE-45F4-907D-B305B59F99F8}" type="slidenum">
              <a:rPr lang="en-US" smtClean="0"/>
              <a:pPr/>
              <a:t>4</a:t>
            </a:fld>
            <a:endParaRPr lang="en-US" dirty="0"/>
          </a:p>
        </p:txBody>
      </p:sp>
    </p:spTree>
    <p:extLst>
      <p:ext uri="{BB962C8B-B14F-4D97-AF65-F5344CB8AC3E}">
        <p14:creationId xmlns:p14="http://schemas.microsoft.com/office/powerpoint/2010/main" xmlns="" val="3262290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Global Cyber Threat Landscape</a:t>
            </a:r>
            <a:endParaRPr lang="en-US" sz="2000" dirty="0"/>
          </a:p>
        </p:txBody>
      </p:sp>
      <p:sp>
        <p:nvSpPr>
          <p:cNvPr id="3" name="Content Placeholder 2"/>
          <p:cNvSpPr>
            <a:spLocks noGrp="1"/>
          </p:cNvSpPr>
          <p:nvPr>
            <p:ph idx="1"/>
          </p:nvPr>
        </p:nvSpPr>
        <p:spPr>
          <a:xfrm>
            <a:off x="457200" y="918822"/>
            <a:ext cx="8229600" cy="3763071"/>
          </a:xfrm>
        </p:spPr>
        <p:txBody>
          <a:bodyPr>
            <a:normAutofit fontScale="70000" lnSpcReduction="20000"/>
          </a:bodyPr>
          <a:lstStyle/>
          <a:p>
            <a:pPr>
              <a:lnSpc>
                <a:spcPct val="130000"/>
              </a:lnSpc>
            </a:pPr>
            <a:r>
              <a:rPr lang="en-US" sz="2400" dirty="0" smtClean="0"/>
              <a:t>Active &amp; Global</a:t>
            </a:r>
          </a:p>
          <a:p>
            <a:pPr lvl="1">
              <a:lnSpc>
                <a:spcPct val="130000"/>
              </a:lnSpc>
            </a:pPr>
            <a:r>
              <a:rPr lang="en-US" sz="2000" dirty="0" smtClean="0"/>
              <a:t>Transcends Geographies and Sectors </a:t>
            </a:r>
          </a:p>
          <a:p>
            <a:pPr>
              <a:lnSpc>
                <a:spcPct val="130000"/>
              </a:lnSpc>
            </a:pPr>
            <a:r>
              <a:rPr lang="en-US" sz="2400" dirty="0" smtClean="0"/>
              <a:t>Multiple Motivations</a:t>
            </a:r>
          </a:p>
          <a:p>
            <a:pPr lvl="1">
              <a:lnSpc>
                <a:spcPct val="130000"/>
              </a:lnSpc>
            </a:pPr>
            <a:r>
              <a:rPr lang="en-US" sz="2000" dirty="0" smtClean="0"/>
              <a:t>Cyber Crime, Espionage, </a:t>
            </a:r>
            <a:br>
              <a:rPr lang="en-US" sz="2000" dirty="0" smtClean="0"/>
            </a:br>
            <a:r>
              <a:rPr lang="en-US" sz="2000" dirty="0" smtClean="0"/>
              <a:t>Hacktivism, Destruction, etc.</a:t>
            </a:r>
          </a:p>
          <a:p>
            <a:pPr>
              <a:lnSpc>
                <a:spcPct val="130000"/>
              </a:lnSpc>
            </a:pPr>
            <a:r>
              <a:rPr lang="en-US" sz="2400" dirty="0" smtClean="0"/>
              <a:t>Low Entry Barriers</a:t>
            </a:r>
          </a:p>
          <a:p>
            <a:pPr lvl="1">
              <a:lnSpc>
                <a:spcPct val="130000"/>
              </a:lnSpc>
            </a:pPr>
            <a:r>
              <a:rPr lang="en-US" sz="2000" dirty="0" smtClean="0"/>
              <a:t>Actors use what works; not necessarily</a:t>
            </a:r>
            <a:br>
              <a:rPr lang="en-US" sz="2000" dirty="0" smtClean="0"/>
            </a:br>
            <a:r>
              <a:rPr lang="en-US" sz="2000" dirty="0" smtClean="0"/>
              <a:t>sophisticated methods</a:t>
            </a:r>
          </a:p>
          <a:p>
            <a:pPr lvl="1">
              <a:lnSpc>
                <a:spcPct val="130000"/>
              </a:lnSpc>
            </a:pPr>
            <a:r>
              <a:rPr lang="en-US" sz="2000" dirty="0" smtClean="0"/>
              <a:t>Open marketplace providing capabilities</a:t>
            </a:r>
          </a:p>
          <a:p>
            <a:pPr>
              <a:lnSpc>
                <a:spcPct val="130000"/>
              </a:lnSpc>
            </a:pPr>
            <a:r>
              <a:rPr lang="en-US" sz="2400" dirty="0" smtClean="0"/>
              <a:t>Structured &amp; Vibrant</a:t>
            </a:r>
          </a:p>
          <a:p>
            <a:pPr lvl="1">
              <a:lnSpc>
                <a:spcPct val="130000"/>
              </a:lnSpc>
            </a:pPr>
            <a:r>
              <a:rPr lang="en-US" sz="2000" dirty="0" smtClean="0"/>
              <a:t>Ecosystem providing better tools,</a:t>
            </a:r>
            <a:br>
              <a:rPr lang="en-US" sz="2000" dirty="0" smtClean="0"/>
            </a:br>
            <a:r>
              <a:rPr lang="en-US" sz="2000" dirty="0" smtClean="0"/>
              <a:t>infrastructure, sharing ideas and methods, </a:t>
            </a:r>
            <a:br>
              <a:rPr lang="en-US" sz="2000" dirty="0" smtClean="0"/>
            </a:br>
            <a:r>
              <a:rPr lang="en-US" sz="2000" dirty="0" smtClean="0"/>
              <a:t>pooling resources</a:t>
            </a:r>
            <a:endParaRPr lang="en-US" sz="2000" dirty="0"/>
          </a:p>
        </p:txBody>
      </p:sp>
      <p:pic>
        <p:nvPicPr>
          <p:cNvPr id="104" name="Picture 103" descr="shutterstock_143576359.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5597263" y="1204068"/>
            <a:ext cx="3234352" cy="3098017"/>
          </a:xfrm>
          <a:prstGeom prst="rect">
            <a:avLst/>
          </a:prstGeom>
          <a:effectLst>
            <a:outerShdw blurRad="50800" dist="38100" dir="2700000" algn="tl" rotWithShape="0">
              <a:srgbClr val="000000">
                <a:alpha val="43000"/>
              </a:srgbClr>
            </a:outerShdw>
          </a:effectLst>
        </p:spPr>
      </p:pic>
      <p:sp>
        <p:nvSpPr>
          <p:cNvPr id="7" name="Footer Placeholder 3"/>
          <p:cNvSpPr>
            <a:spLocks noGrp="1"/>
          </p:cNvSpPr>
          <p:nvPr>
            <p:ph type="ftr" sz="quarter" idx="3"/>
          </p:nvPr>
        </p:nvSpPr>
        <p:spPr>
          <a:xfrm>
            <a:off x="457199" y="4847548"/>
            <a:ext cx="6035879" cy="228600"/>
          </a:xfrm>
        </p:spPr>
        <p:txBody>
          <a:bodyPr/>
          <a:lstStyle/>
          <a:p>
            <a:r>
              <a:rPr lang="en-US" dirty="0" smtClean="0"/>
              <a:t>Proprietary and Confidential Information. © Copyright 2014, iSIGHT Partners, Inc. All Rights Reserved     </a:t>
            </a:r>
            <a:r>
              <a:rPr lang="en-US" b="1" dirty="0" err="1" smtClean="0"/>
              <a:t>www.isightpartners.com</a:t>
            </a:r>
            <a:r>
              <a:rPr lang="en-US" b="1" dirty="0" smtClean="0"/>
              <a:t> </a:t>
            </a:r>
          </a:p>
        </p:txBody>
      </p:sp>
      <p:sp>
        <p:nvSpPr>
          <p:cNvPr id="8" name="Slide Number Placeholder 4"/>
          <p:cNvSpPr>
            <a:spLocks noGrp="1"/>
          </p:cNvSpPr>
          <p:nvPr>
            <p:ph type="sldNum" sz="quarter" idx="4"/>
          </p:nvPr>
        </p:nvSpPr>
        <p:spPr>
          <a:xfrm>
            <a:off x="6837028" y="4839611"/>
            <a:ext cx="1849772" cy="244475"/>
          </a:xfrm>
        </p:spPr>
        <p:txBody>
          <a:bodyPr/>
          <a:lstStyle/>
          <a:p>
            <a:fld id="{5AE5DC65-1EBE-45F4-907D-B305B59F99F8}" type="slidenum">
              <a:rPr lang="en-US" smtClean="0"/>
              <a:pPr/>
              <a:t>5</a:t>
            </a:fld>
            <a:endParaRPr lang="en-US" dirty="0"/>
          </a:p>
        </p:txBody>
      </p:sp>
    </p:spTree>
    <p:extLst>
      <p:ext uri="{BB962C8B-B14F-4D97-AF65-F5344CB8AC3E}">
        <p14:creationId xmlns:p14="http://schemas.microsoft.com/office/powerpoint/2010/main" xmlns="" val="865426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1085376" y="3946761"/>
            <a:ext cx="6973248" cy="365730"/>
          </a:xfrm>
          <a:prstGeom prst="rect">
            <a:avLst/>
          </a:prstGeom>
        </p:spPr>
      </p:pic>
      <p:sp>
        <p:nvSpPr>
          <p:cNvPr id="181" name="Rectangle 180"/>
          <p:cNvSpPr/>
          <p:nvPr/>
        </p:nvSpPr>
        <p:spPr>
          <a:xfrm>
            <a:off x="0" y="748239"/>
            <a:ext cx="9144000" cy="631565"/>
          </a:xfrm>
          <a:prstGeom prst="rect">
            <a:avLst/>
          </a:prstGeom>
          <a:gradFill flip="none" rotWithShape="1">
            <a:gsLst>
              <a:gs pos="0">
                <a:schemeClr val="bg1">
                  <a:lumMod val="85000"/>
                </a:schemeClr>
              </a:gs>
              <a:gs pos="100000">
                <a:schemeClr val="bg1"/>
              </a:gs>
            </a:gsLst>
            <a:lin ang="5400000" scaled="1"/>
            <a:tileRect/>
          </a:gradFill>
          <a:ln>
            <a:noFill/>
          </a:ln>
        </p:spPr>
        <p:txBody>
          <a:bodyPr wrap="none" rtlCol="0" anchor="ctr">
            <a:noAutofit/>
          </a:bodyPr>
          <a:lstStyle/>
          <a:p>
            <a:pPr algn="ctr"/>
            <a:endParaRPr lang="en-US" spc="-70" dirty="0">
              <a:latin typeface="Myriad Web Pro" panose="020B0503030403020204" pitchFamily="34" charset="0"/>
            </a:endParaRPr>
          </a:p>
        </p:txBody>
      </p:sp>
      <p:sp>
        <p:nvSpPr>
          <p:cNvPr id="121" name="Rectangle 120"/>
          <p:cNvSpPr/>
          <p:nvPr/>
        </p:nvSpPr>
        <p:spPr>
          <a:xfrm>
            <a:off x="70395" y="780544"/>
            <a:ext cx="3649359" cy="338554"/>
          </a:xfrm>
          <a:prstGeom prst="rect">
            <a:avLst/>
          </a:prstGeom>
        </p:spPr>
        <p:txBody>
          <a:bodyPr wrap="none">
            <a:spAutoFit/>
          </a:bodyPr>
          <a:lstStyle/>
          <a:p>
            <a:r>
              <a:rPr lang="en-US" sz="1600" b="1" dirty="0" smtClean="0">
                <a:latin typeface="Myriad Web Pro" panose="020B0503030403020204" pitchFamily="34" charset="0"/>
              </a:rPr>
              <a:t>ThreatScape® Cyber Threat Intelligence</a:t>
            </a:r>
            <a:endParaRPr lang="en-US" sz="1600" b="1" dirty="0">
              <a:latin typeface="Myriad Web Pro" panose="020B0503030403020204" pitchFamily="34" charset="0"/>
            </a:endParaRPr>
          </a:p>
        </p:txBody>
      </p:sp>
      <p:sp>
        <p:nvSpPr>
          <p:cNvPr id="186" name="Rectangle 185"/>
          <p:cNvSpPr/>
          <p:nvPr/>
        </p:nvSpPr>
        <p:spPr>
          <a:xfrm>
            <a:off x="70395" y="3641641"/>
            <a:ext cx="1787669" cy="338554"/>
          </a:xfrm>
          <a:prstGeom prst="rect">
            <a:avLst/>
          </a:prstGeom>
        </p:spPr>
        <p:txBody>
          <a:bodyPr wrap="none">
            <a:spAutoFit/>
          </a:bodyPr>
          <a:lstStyle/>
          <a:p>
            <a:r>
              <a:rPr lang="en-US" sz="1600" b="1" dirty="0" smtClean="0">
                <a:latin typeface="Myriad Web Pro" panose="020B0503030403020204" pitchFamily="34" charset="0"/>
              </a:rPr>
              <a:t>Threat Data Feeds</a:t>
            </a:r>
            <a:endParaRPr lang="en-US" sz="1600" b="1" dirty="0">
              <a:latin typeface="Myriad Web Pro" panose="020B0503030403020204" pitchFamily="34" charset="0"/>
            </a:endParaRPr>
          </a:p>
        </p:txBody>
      </p:sp>
      <p:grpSp>
        <p:nvGrpSpPr>
          <p:cNvPr id="14" name="Group 13"/>
          <p:cNvGrpSpPr/>
          <p:nvPr/>
        </p:nvGrpSpPr>
        <p:grpSpPr>
          <a:xfrm>
            <a:off x="611113" y="4332123"/>
            <a:ext cx="8184127" cy="430887"/>
            <a:chOff x="611113" y="4332123"/>
            <a:chExt cx="8184127" cy="430887"/>
          </a:xfrm>
        </p:grpSpPr>
        <p:sp>
          <p:nvSpPr>
            <p:cNvPr id="1033" name="Rectangle 1032"/>
            <p:cNvSpPr/>
            <p:nvPr/>
          </p:nvSpPr>
          <p:spPr>
            <a:xfrm>
              <a:off x="611113" y="4332123"/>
              <a:ext cx="2526592" cy="430887"/>
            </a:xfrm>
            <a:prstGeom prst="rect">
              <a:avLst/>
            </a:prstGeom>
          </p:spPr>
          <p:txBody>
            <a:bodyPr wrap="square">
              <a:spAutoFit/>
            </a:bodyPr>
            <a:lstStyle/>
            <a:p>
              <a:pPr marL="171450" lvl="0" indent="-171450">
                <a:buFont typeface="Wingdings" panose="05000000000000000000" pitchFamily="2" charset="2"/>
                <a:buChar char="§"/>
                <a:tabLst>
                  <a:tab pos="109538" algn="l"/>
                </a:tabLst>
              </a:pPr>
              <a:r>
                <a:rPr lang="en-US" sz="1100" dirty="0" smtClean="0">
                  <a:latin typeface="Myriad Web Pro" panose="020B0503030403020204" pitchFamily="34" charset="0"/>
                </a:rPr>
                <a:t>One dimensional data</a:t>
              </a:r>
            </a:p>
            <a:p>
              <a:pPr marL="171450" lvl="0" indent="-171450">
                <a:buFont typeface="Wingdings" panose="05000000000000000000" pitchFamily="2" charset="2"/>
                <a:buChar char="§"/>
                <a:tabLst>
                  <a:tab pos="109538" algn="l"/>
                </a:tabLst>
              </a:pPr>
              <a:r>
                <a:rPr lang="en-US" sz="1100" dirty="0" smtClean="0">
                  <a:latin typeface="Myriad Web Pro" panose="020B0503030403020204" pitchFamily="34" charset="0"/>
                </a:rPr>
                <a:t>Narrow collection focus</a:t>
              </a:r>
            </a:p>
          </p:txBody>
        </p:sp>
        <p:sp>
          <p:nvSpPr>
            <p:cNvPr id="291" name="Rectangle 290"/>
            <p:cNvSpPr/>
            <p:nvPr/>
          </p:nvSpPr>
          <p:spPr>
            <a:xfrm>
              <a:off x="6176151" y="4332123"/>
              <a:ext cx="2619089" cy="430887"/>
            </a:xfrm>
            <a:prstGeom prst="rect">
              <a:avLst/>
            </a:prstGeom>
          </p:spPr>
          <p:txBody>
            <a:bodyPr wrap="square">
              <a:spAutoFit/>
            </a:bodyPr>
            <a:lstStyle/>
            <a:p>
              <a:pPr marL="171450" lvl="0" indent="-171450">
                <a:buFont typeface="Wingdings" panose="05000000000000000000" pitchFamily="2" charset="2"/>
                <a:buChar char="§"/>
                <a:tabLst>
                  <a:tab pos="109538" algn="l"/>
                </a:tabLst>
              </a:pPr>
              <a:r>
                <a:rPr lang="en-US" sz="1100" dirty="0" smtClean="0">
                  <a:latin typeface="Myriad Web Pro" panose="020B0503030403020204" pitchFamily="34" charset="0"/>
                </a:rPr>
                <a:t>Increased alerts = wasted effort</a:t>
              </a:r>
            </a:p>
            <a:p>
              <a:pPr marL="171450" lvl="0" indent="-171450">
                <a:buFont typeface="Wingdings" panose="05000000000000000000" pitchFamily="2" charset="2"/>
                <a:buChar char="§"/>
                <a:tabLst>
                  <a:tab pos="109538" algn="l"/>
                </a:tabLst>
              </a:pPr>
              <a:r>
                <a:rPr lang="en-US" sz="1100" dirty="0">
                  <a:latin typeface="Myriad Web Pro" panose="020B0503030403020204" pitchFamily="34" charset="0"/>
                </a:rPr>
                <a:t>L</a:t>
              </a:r>
              <a:r>
                <a:rPr lang="en-US" sz="1100" dirty="0" smtClean="0">
                  <a:latin typeface="Myriad Web Pro" panose="020B0503030403020204" pitchFamily="34" charset="0"/>
                </a:rPr>
                <a:t>ittle/no prioritization context</a:t>
              </a:r>
              <a:endParaRPr lang="en-US" sz="1100" dirty="0">
                <a:latin typeface="Myriad Web Pro" panose="020B0503030403020204" pitchFamily="34" charset="0"/>
              </a:endParaRPr>
            </a:p>
          </p:txBody>
        </p:sp>
        <p:sp>
          <p:nvSpPr>
            <p:cNvPr id="157" name="Rectangle 156"/>
            <p:cNvSpPr/>
            <p:nvPr/>
          </p:nvSpPr>
          <p:spPr>
            <a:xfrm>
              <a:off x="3160777" y="4332123"/>
              <a:ext cx="2992301" cy="430887"/>
            </a:xfrm>
            <a:prstGeom prst="rect">
              <a:avLst/>
            </a:prstGeom>
          </p:spPr>
          <p:txBody>
            <a:bodyPr wrap="square">
              <a:spAutoFit/>
            </a:bodyPr>
            <a:lstStyle/>
            <a:p>
              <a:pPr marL="171450" indent="-171450">
                <a:buFont typeface="Wingdings" panose="05000000000000000000" pitchFamily="2" charset="2"/>
                <a:buChar char="§"/>
                <a:tabLst>
                  <a:tab pos="109538" algn="l"/>
                </a:tabLst>
              </a:pPr>
              <a:r>
                <a:rPr lang="en-US" sz="1100" dirty="0" smtClean="0">
                  <a:latin typeface="Myriad Web Pro" panose="020B0503030403020204" pitchFamily="34" charset="0"/>
                </a:rPr>
                <a:t>No or limited validation and analysis</a:t>
              </a:r>
            </a:p>
            <a:p>
              <a:pPr marL="171450" indent="-171450">
                <a:buFont typeface="Wingdings" panose="05000000000000000000" pitchFamily="2" charset="2"/>
                <a:buChar char="§"/>
                <a:tabLst>
                  <a:tab pos="109538" algn="l"/>
                </a:tabLst>
              </a:pPr>
              <a:r>
                <a:rPr lang="en-US" sz="1100" smtClean="0">
                  <a:latin typeface="Myriad Web Pro" panose="020B0503030403020204" pitchFamily="34" charset="0"/>
                </a:rPr>
                <a:t>High noise-</a:t>
              </a:r>
              <a:r>
                <a:rPr lang="en-US" sz="1100" dirty="0">
                  <a:latin typeface="Myriad Web Pro" panose="020B0503030403020204" pitchFamily="34" charset="0"/>
                </a:rPr>
                <a:t>to</a:t>
              </a:r>
              <a:r>
                <a:rPr lang="en-US" sz="1100" dirty="0" smtClean="0">
                  <a:latin typeface="Myriad Web Pro" panose="020B0503030403020204" pitchFamily="34" charset="0"/>
                </a:rPr>
                <a:t>-signal = many </a:t>
              </a:r>
              <a:r>
                <a:rPr lang="en-US" sz="1100" dirty="0">
                  <a:latin typeface="Myriad Web Pro" panose="020B0503030403020204" pitchFamily="34" charset="0"/>
                </a:rPr>
                <a:t>false </a:t>
              </a:r>
              <a:r>
                <a:rPr lang="en-US" sz="1100" dirty="0" smtClean="0">
                  <a:latin typeface="Myriad Web Pro" panose="020B0503030403020204" pitchFamily="34" charset="0"/>
                </a:rPr>
                <a:t>positives</a:t>
              </a:r>
              <a:endParaRPr lang="en-US" sz="1100" dirty="0">
                <a:latin typeface="Myriad Web Pro" panose="020B0503030403020204" pitchFamily="34" charset="0"/>
              </a:endParaRPr>
            </a:p>
          </p:txBody>
        </p:sp>
      </p:grpSp>
      <p:sp>
        <p:nvSpPr>
          <p:cNvPr id="2" name="Title 1"/>
          <p:cNvSpPr>
            <a:spLocks noGrp="1"/>
          </p:cNvSpPr>
          <p:nvPr>
            <p:ph type="title"/>
          </p:nvPr>
        </p:nvSpPr>
        <p:spPr/>
        <p:txBody>
          <a:bodyPr>
            <a:normAutofit/>
          </a:bodyPr>
          <a:lstStyle/>
          <a:p>
            <a:r>
              <a:rPr lang="en-US" sz="2000" dirty="0" smtClean="0"/>
              <a:t>Threat Intelligence VS Threat Data</a:t>
            </a:r>
            <a:endParaRPr lang="en-US" sz="2000" dirty="0"/>
          </a:p>
        </p:txBody>
      </p:sp>
      <p:sp>
        <p:nvSpPr>
          <p:cNvPr id="3" name="Footer Placeholder 2"/>
          <p:cNvSpPr>
            <a:spLocks noGrp="1"/>
          </p:cNvSpPr>
          <p:nvPr>
            <p:ph type="ftr" sz="quarter" idx="3"/>
          </p:nvPr>
        </p:nvSpPr>
        <p:spPr/>
        <p:txBody>
          <a:bodyPr/>
          <a:lstStyle/>
          <a:p>
            <a:r>
              <a:rPr lang="en-US" dirty="0" smtClean="0"/>
              <a:t>Proprietary and Confidential Information. © Copyright 2014, iSIGHT Partners, Inc. All Rights Reserved     </a:t>
            </a:r>
            <a:r>
              <a:rPr lang="en-US" b="1" dirty="0" err="1" smtClean="0"/>
              <a:t>www.isightpartners.com</a:t>
            </a:r>
            <a:r>
              <a:rPr lang="en-US" b="1" dirty="0" smtClean="0"/>
              <a:t> </a:t>
            </a:r>
          </a:p>
        </p:txBody>
      </p:sp>
      <p:sp>
        <p:nvSpPr>
          <p:cNvPr id="4" name="Slide Number Placeholder 3"/>
          <p:cNvSpPr>
            <a:spLocks noGrp="1"/>
          </p:cNvSpPr>
          <p:nvPr>
            <p:ph type="sldNum" sz="quarter" idx="4"/>
          </p:nvPr>
        </p:nvSpPr>
        <p:spPr/>
        <p:txBody>
          <a:bodyPr/>
          <a:lstStyle/>
          <a:p>
            <a:fld id="{5AE5DC65-1EBE-45F4-907D-B305B59F99F8}" type="slidenum">
              <a:rPr lang="en-US" smtClean="0"/>
              <a:pPr/>
              <a:t>6</a:t>
            </a:fld>
            <a:endParaRPr lang="en-US" dirty="0"/>
          </a:p>
        </p:txBody>
      </p:sp>
      <p:grpSp>
        <p:nvGrpSpPr>
          <p:cNvPr id="259" name="Group 258"/>
          <p:cNvGrpSpPr/>
          <p:nvPr/>
        </p:nvGrpSpPr>
        <p:grpSpPr>
          <a:xfrm>
            <a:off x="0" y="1077712"/>
            <a:ext cx="9144000" cy="2877399"/>
            <a:chOff x="0" y="1077712"/>
            <a:chExt cx="9144000" cy="2877399"/>
          </a:xfrm>
        </p:grpSpPr>
        <p:grpSp>
          <p:nvGrpSpPr>
            <p:cNvPr id="29" name="Group 28"/>
            <p:cNvGrpSpPr/>
            <p:nvPr/>
          </p:nvGrpSpPr>
          <p:grpSpPr>
            <a:xfrm>
              <a:off x="0" y="1077712"/>
              <a:ext cx="9144000" cy="2877399"/>
              <a:chOff x="0" y="1077712"/>
              <a:chExt cx="9144000" cy="2877399"/>
            </a:xfrm>
          </p:grpSpPr>
          <p:sp>
            <p:nvSpPr>
              <p:cNvPr id="1031" name="Rectangle 1030"/>
              <p:cNvSpPr/>
              <p:nvPr/>
            </p:nvSpPr>
            <p:spPr>
              <a:xfrm>
                <a:off x="1866348" y="2861850"/>
                <a:ext cx="7277652" cy="1093261"/>
              </a:xfrm>
              <a:prstGeom prst="rect">
                <a:avLst/>
              </a:prstGeom>
              <a:gradFill flip="none" rotWithShape="1">
                <a:gsLst>
                  <a:gs pos="0">
                    <a:schemeClr val="bg1">
                      <a:lumMod val="85000"/>
                    </a:schemeClr>
                  </a:gs>
                  <a:gs pos="100000">
                    <a:schemeClr val="bg1"/>
                  </a:gs>
                </a:gsLst>
                <a:lin ang="5400000" scaled="1"/>
                <a:tileRect/>
              </a:gradFill>
              <a:ln>
                <a:noFill/>
              </a:ln>
            </p:spPr>
            <p:txBody>
              <a:bodyPr wrap="none" rtlCol="0" anchor="ctr">
                <a:noAutofit/>
              </a:bodyPr>
              <a:lstStyle/>
              <a:p>
                <a:pPr algn="ctr"/>
                <a:endParaRPr lang="en-US" spc="-70" dirty="0">
                  <a:latin typeface="Myriad Web Pro" panose="020B0503030403020204" pitchFamily="34" charset="0"/>
                </a:endParaRPr>
              </a:p>
            </p:txBody>
          </p:sp>
          <p:grpSp>
            <p:nvGrpSpPr>
              <p:cNvPr id="17" name="Group 16"/>
              <p:cNvGrpSpPr/>
              <p:nvPr/>
            </p:nvGrpSpPr>
            <p:grpSpPr>
              <a:xfrm>
                <a:off x="0" y="1077712"/>
                <a:ext cx="8367169" cy="2464890"/>
                <a:chOff x="0" y="1077712"/>
                <a:chExt cx="8367169" cy="2464890"/>
              </a:xfrm>
            </p:grpSpPr>
            <p:sp>
              <p:nvSpPr>
                <p:cNvPr id="129" name="Can 128"/>
                <p:cNvSpPr/>
                <p:nvPr/>
              </p:nvSpPr>
              <p:spPr>
                <a:xfrm rot="5400000" flipH="1">
                  <a:off x="3361723" y="-1275445"/>
                  <a:ext cx="2412364" cy="7223729"/>
                </a:xfrm>
                <a:prstGeom prst="can">
                  <a:avLst>
                    <a:gd name="adj" fmla="val 45783"/>
                  </a:avLst>
                </a:prstGeom>
                <a:gradFill>
                  <a:gsLst>
                    <a:gs pos="13000">
                      <a:schemeClr val="tx1">
                        <a:alpha val="88000"/>
                      </a:schemeClr>
                    </a:gs>
                    <a:gs pos="100000">
                      <a:schemeClr val="accent1">
                        <a:tint val="23500"/>
                        <a:satMod val="160000"/>
                        <a:alpha val="67000"/>
                      </a:schemeClr>
                    </a:gs>
                  </a:gsLst>
                  <a:lin ang="0" scaled="1"/>
                </a:gradFill>
                <a:ln>
                  <a:solidFill>
                    <a:schemeClr val="tx1"/>
                  </a:solidFill>
                </a:ln>
              </p:spPr>
              <p:txBody>
                <a:bodyPr wrap="square" rtlCol="0" anchor="ctr">
                  <a:spAutoFit/>
                </a:bodyPr>
                <a:lstStyle/>
                <a:p>
                  <a:pPr algn="ctr"/>
                  <a:endParaRPr lang="en-US" spc="-70" dirty="0">
                    <a:latin typeface="Myriad Web Pro" panose="020B0503030403020204" pitchFamily="34" charset="0"/>
                  </a:endParaRPr>
                </a:p>
              </p:txBody>
            </p:sp>
            <p:sp>
              <p:nvSpPr>
                <p:cNvPr id="11" name="Can 10"/>
                <p:cNvSpPr/>
                <p:nvPr/>
              </p:nvSpPr>
              <p:spPr>
                <a:xfrm rot="16200000">
                  <a:off x="3364231" y="-1275445"/>
                  <a:ext cx="2412364" cy="7223729"/>
                </a:xfrm>
                <a:prstGeom prst="can">
                  <a:avLst>
                    <a:gd name="adj" fmla="val 45783"/>
                  </a:avLst>
                </a:prstGeom>
                <a:gradFill>
                  <a:gsLst>
                    <a:gs pos="13000">
                      <a:schemeClr val="tx1">
                        <a:alpha val="88000"/>
                      </a:schemeClr>
                    </a:gs>
                    <a:gs pos="100000">
                      <a:schemeClr val="accent1">
                        <a:tint val="23500"/>
                        <a:satMod val="160000"/>
                        <a:alpha val="67000"/>
                      </a:schemeClr>
                    </a:gs>
                  </a:gsLst>
                  <a:lin ang="0" scaled="1"/>
                </a:gradFill>
                <a:ln>
                  <a:solidFill>
                    <a:schemeClr val="tx1"/>
                  </a:solidFill>
                </a:ln>
              </p:spPr>
              <p:txBody>
                <a:bodyPr wrap="square" rtlCol="0" anchor="ctr">
                  <a:spAutoFit/>
                </a:bodyPr>
                <a:lstStyle/>
                <a:p>
                  <a:pPr algn="ctr"/>
                  <a:endParaRPr lang="en-US" spc="-70" dirty="0">
                    <a:latin typeface="Myriad Web Pro" panose="020B0503030403020204" pitchFamily="34" charset="0"/>
                  </a:endParaRPr>
                </a:p>
              </p:txBody>
            </p:sp>
            <p:grpSp>
              <p:nvGrpSpPr>
                <p:cNvPr id="15" name="Group 14"/>
                <p:cNvGrpSpPr/>
                <p:nvPr/>
              </p:nvGrpSpPr>
              <p:grpSpPr>
                <a:xfrm>
                  <a:off x="0" y="2700144"/>
                  <a:ext cx="8367169" cy="769441"/>
                  <a:chOff x="0" y="2700144"/>
                  <a:chExt cx="8367169" cy="769441"/>
                </a:xfrm>
              </p:grpSpPr>
              <p:grpSp>
                <p:nvGrpSpPr>
                  <p:cNvPr id="1034" name="Group 1033"/>
                  <p:cNvGrpSpPr/>
                  <p:nvPr/>
                </p:nvGrpSpPr>
                <p:grpSpPr>
                  <a:xfrm>
                    <a:off x="1016917" y="2828141"/>
                    <a:ext cx="7350252" cy="338527"/>
                    <a:chOff x="1020121" y="2828141"/>
                    <a:chExt cx="7108022" cy="338527"/>
                  </a:xfrm>
                </p:grpSpPr>
                <p:sp>
                  <p:nvSpPr>
                    <p:cNvPr id="284" name="Can 283"/>
                    <p:cNvSpPr/>
                    <p:nvPr/>
                  </p:nvSpPr>
                  <p:spPr>
                    <a:xfrm rot="16200000">
                      <a:off x="4619018" y="-342457"/>
                      <a:ext cx="98037" cy="6920213"/>
                    </a:xfrm>
                    <a:prstGeom prst="can">
                      <a:avLst>
                        <a:gd name="adj" fmla="val 45783"/>
                      </a:avLst>
                    </a:prstGeom>
                    <a:gradFill flip="none" rotWithShape="1">
                      <a:gsLst>
                        <a:gs pos="39000">
                          <a:srgbClr val="155169"/>
                        </a:gs>
                        <a:gs pos="78000">
                          <a:schemeClr val="bg1">
                            <a:lumMod val="95000"/>
                          </a:schemeClr>
                        </a:gs>
                        <a:gs pos="100000">
                          <a:srgbClr val="155169"/>
                        </a:gs>
                      </a:gsLst>
                      <a:lin ang="0" scaled="1"/>
                      <a:tileRect/>
                    </a:gradFill>
                    <a:ln>
                      <a:noFill/>
                    </a:ln>
                  </p:spPr>
                  <p:txBody>
                    <a:bodyPr wrap="square" rtlCol="0" anchor="ctr">
                      <a:spAutoFit/>
                    </a:bodyPr>
                    <a:lstStyle/>
                    <a:p>
                      <a:pPr algn="ctr"/>
                      <a:endParaRPr lang="en-US" spc="-70" dirty="0">
                        <a:latin typeface="Myriad Web Pro" panose="020B0503030403020204" pitchFamily="34" charset="0"/>
                      </a:endParaRPr>
                    </a:p>
                  </p:txBody>
                </p:sp>
                <p:sp>
                  <p:nvSpPr>
                    <p:cNvPr id="285" name="Can 284"/>
                    <p:cNvSpPr/>
                    <p:nvPr/>
                  </p:nvSpPr>
                  <p:spPr>
                    <a:xfrm rot="16200000">
                      <a:off x="4525113" y="-462702"/>
                      <a:ext cx="98037" cy="6920213"/>
                    </a:xfrm>
                    <a:prstGeom prst="can">
                      <a:avLst>
                        <a:gd name="adj" fmla="val 45783"/>
                      </a:avLst>
                    </a:prstGeom>
                    <a:gradFill flip="none" rotWithShape="1">
                      <a:gsLst>
                        <a:gs pos="39000">
                          <a:srgbClr val="6F2927"/>
                        </a:gs>
                        <a:gs pos="78000">
                          <a:schemeClr val="bg1">
                            <a:lumMod val="95000"/>
                          </a:schemeClr>
                        </a:gs>
                        <a:gs pos="100000">
                          <a:srgbClr val="6F2927"/>
                        </a:gs>
                      </a:gsLst>
                      <a:lin ang="0" scaled="1"/>
                      <a:tileRect/>
                    </a:gradFill>
                    <a:ln>
                      <a:noFill/>
                    </a:ln>
                  </p:spPr>
                  <p:txBody>
                    <a:bodyPr wrap="square" rtlCol="0" anchor="ctr">
                      <a:spAutoFit/>
                    </a:bodyPr>
                    <a:lstStyle/>
                    <a:p>
                      <a:pPr algn="ctr"/>
                      <a:endParaRPr lang="en-US" spc="-70" dirty="0">
                        <a:latin typeface="Myriad Web Pro" panose="020B0503030403020204" pitchFamily="34" charset="0"/>
                      </a:endParaRPr>
                    </a:p>
                  </p:txBody>
                </p:sp>
                <p:sp>
                  <p:nvSpPr>
                    <p:cNvPr id="286" name="Can 285"/>
                    <p:cNvSpPr/>
                    <p:nvPr/>
                  </p:nvSpPr>
                  <p:spPr>
                    <a:xfrm rot="16200000">
                      <a:off x="4431209" y="-582947"/>
                      <a:ext cx="98037" cy="6920213"/>
                    </a:xfrm>
                    <a:prstGeom prst="can">
                      <a:avLst>
                        <a:gd name="adj" fmla="val 45783"/>
                      </a:avLst>
                    </a:prstGeom>
                    <a:gradFill flip="none" rotWithShape="1">
                      <a:gsLst>
                        <a:gs pos="39000">
                          <a:schemeClr val="tx1">
                            <a:lumMod val="75000"/>
                            <a:lumOff val="25000"/>
                          </a:schemeClr>
                        </a:gs>
                        <a:gs pos="78000">
                          <a:schemeClr val="bg1">
                            <a:lumMod val="95000"/>
                          </a:schemeClr>
                        </a:gs>
                        <a:gs pos="100000">
                          <a:schemeClr val="tx1">
                            <a:lumMod val="75000"/>
                            <a:lumOff val="25000"/>
                          </a:schemeClr>
                        </a:gs>
                      </a:gsLst>
                      <a:lin ang="0" scaled="1"/>
                      <a:tileRect/>
                    </a:gradFill>
                    <a:ln>
                      <a:noFill/>
                    </a:ln>
                  </p:spPr>
                  <p:txBody>
                    <a:bodyPr wrap="square" rtlCol="0" anchor="ctr">
                      <a:spAutoFit/>
                    </a:bodyPr>
                    <a:lstStyle/>
                    <a:p>
                      <a:pPr algn="ctr"/>
                      <a:endParaRPr lang="en-US" spc="-70" dirty="0">
                        <a:latin typeface="Myriad Web Pro" panose="020B0503030403020204" pitchFamily="34" charset="0"/>
                      </a:endParaRPr>
                    </a:p>
                  </p:txBody>
                </p:sp>
              </p:grpSp>
              <p:sp>
                <p:nvSpPr>
                  <p:cNvPr id="1032" name="Rectangle 1031"/>
                  <p:cNvSpPr/>
                  <p:nvPr/>
                </p:nvSpPr>
                <p:spPr>
                  <a:xfrm>
                    <a:off x="0" y="2700144"/>
                    <a:ext cx="801247" cy="769441"/>
                  </a:xfrm>
                  <a:prstGeom prst="rect">
                    <a:avLst/>
                  </a:prstGeom>
                </p:spPr>
                <p:txBody>
                  <a:bodyPr wrap="none">
                    <a:spAutoFit/>
                  </a:bodyPr>
                  <a:lstStyle/>
                  <a:p>
                    <a:r>
                      <a:rPr lang="en-US" sz="1100" dirty="0" smtClean="0">
                        <a:latin typeface="Myriad Web Pro" panose="020B0503030403020204" pitchFamily="34" charset="0"/>
                      </a:rPr>
                      <a:t>Based On </a:t>
                    </a:r>
                  </a:p>
                  <a:p>
                    <a:r>
                      <a:rPr lang="en-US" sz="1100" dirty="0" smtClean="0">
                        <a:latin typeface="Myriad Web Pro" panose="020B0503030403020204" pitchFamily="34" charset="0"/>
                      </a:rPr>
                      <a:t>Multiple </a:t>
                    </a:r>
                  </a:p>
                  <a:p>
                    <a:r>
                      <a:rPr lang="en-US" sz="1100" dirty="0" smtClean="0">
                        <a:latin typeface="Myriad Web Pro" panose="020B0503030403020204" pitchFamily="34" charset="0"/>
                      </a:rPr>
                      <a:t>Collection</a:t>
                    </a:r>
                  </a:p>
                  <a:p>
                    <a:r>
                      <a:rPr lang="en-US" sz="1100" dirty="0" smtClean="0">
                        <a:latin typeface="Myriad Web Pro" panose="020B0503030403020204" pitchFamily="34" charset="0"/>
                      </a:rPr>
                      <a:t>Methods</a:t>
                    </a:r>
                    <a:endParaRPr lang="en-US" sz="1100" dirty="0"/>
                  </a:p>
                </p:txBody>
              </p:sp>
              <p:sp>
                <p:nvSpPr>
                  <p:cNvPr id="20" name="Left Brace 19"/>
                  <p:cNvSpPr/>
                  <p:nvPr/>
                </p:nvSpPr>
                <p:spPr>
                  <a:xfrm>
                    <a:off x="780886" y="2750444"/>
                    <a:ext cx="196955" cy="658749"/>
                  </a:xfrm>
                  <a:prstGeom prst="leftBrac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1255917" y="1077712"/>
                  <a:ext cx="6866931" cy="2064578"/>
                  <a:chOff x="1255917" y="1077712"/>
                  <a:chExt cx="6866931" cy="2064578"/>
                </a:xfrm>
              </p:grpSpPr>
              <p:pic>
                <p:nvPicPr>
                  <p:cNvPr id="229" name="Picture 228"/>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6098404" y="1091927"/>
                    <a:ext cx="2024444" cy="2024444"/>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1255917" y="1117846"/>
                    <a:ext cx="2024444" cy="2024444"/>
                  </a:xfrm>
                  <a:prstGeom prst="rect">
                    <a:avLst/>
                  </a:prstGeom>
                </p:spPr>
              </p:pic>
              <p:pic>
                <p:nvPicPr>
                  <p:cNvPr id="196" name="Picture 195"/>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3604398" y="1077712"/>
                    <a:ext cx="2024444" cy="2024444"/>
                  </a:xfrm>
                  <a:prstGeom prst="rect">
                    <a:avLst/>
                  </a:prstGeom>
                </p:spPr>
              </p:pic>
            </p:grpSp>
            <p:pic>
              <p:nvPicPr>
                <p:cNvPr id="165" name="Picture 164"/>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957317" y="2153237"/>
                  <a:ext cx="188881" cy="188881"/>
                </a:xfrm>
                <a:prstGeom prst="rect">
                  <a:avLst/>
                </a:prstGeom>
              </p:spPr>
            </p:pic>
            <p:pic>
              <p:nvPicPr>
                <p:cNvPr id="168" name="Picture 167"/>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2035774" y="1379805"/>
                  <a:ext cx="188881" cy="188881"/>
                </a:xfrm>
                <a:prstGeom prst="rect">
                  <a:avLst/>
                </a:prstGeom>
              </p:spPr>
            </p:pic>
            <p:pic>
              <p:nvPicPr>
                <p:cNvPr id="169" name="Picture 168"/>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1401017" y="2487344"/>
                  <a:ext cx="188881" cy="188881"/>
                </a:xfrm>
                <a:prstGeom prst="rect">
                  <a:avLst/>
                </a:prstGeom>
              </p:spPr>
            </p:pic>
            <p:pic>
              <p:nvPicPr>
                <p:cNvPr id="170" name="Picture 169"/>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2648901" y="1822747"/>
                  <a:ext cx="188881" cy="188881"/>
                </a:xfrm>
                <a:prstGeom prst="rect">
                  <a:avLst/>
                </a:prstGeom>
              </p:spPr>
            </p:pic>
            <p:pic>
              <p:nvPicPr>
                <p:cNvPr id="172" name="Picture 171"/>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2667394" y="2555817"/>
                  <a:ext cx="188881" cy="188881"/>
                </a:xfrm>
                <a:prstGeom prst="rect">
                  <a:avLst/>
                </a:prstGeom>
              </p:spPr>
            </p:pic>
            <p:grpSp>
              <p:nvGrpSpPr>
                <p:cNvPr id="1025" name="Group 1024"/>
                <p:cNvGrpSpPr/>
                <p:nvPr/>
              </p:nvGrpSpPr>
              <p:grpSpPr>
                <a:xfrm>
                  <a:off x="3832853" y="1343564"/>
                  <a:ext cx="1436253" cy="1404582"/>
                  <a:chOff x="4315736" y="1509363"/>
                  <a:chExt cx="1323387" cy="1294205"/>
                </a:xfrm>
              </p:grpSpPr>
              <p:pic>
                <p:nvPicPr>
                  <p:cNvPr id="174" name="Picture 173"/>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5465085" y="2629530"/>
                    <a:ext cx="174038" cy="174038"/>
                  </a:xfrm>
                  <a:prstGeom prst="rect">
                    <a:avLst/>
                  </a:prstGeom>
                </p:spPr>
              </p:pic>
              <p:pic>
                <p:nvPicPr>
                  <p:cNvPr id="175" name="Picture 174"/>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4315736" y="2549345"/>
                    <a:ext cx="174038" cy="174038"/>
                  </a:xfrm>
                  <a:prstGeom prst="rect">
                    <a:avLst/>
                  </a:prstGeom>
                </p:spPr>
              </p:pic>
              <p:pic>
                <p:nvPicPr>
                  <p:cNvPr id="336" name="Picture 335"/>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4842641" y="1509363"/>
                    <a:ext cx="174038" cy="174038"/>
                  </a:xfrm>
                  <a:prstGeom prst="rect">
                    <a:avLst/>
                  </a:prstGeom>
                </p:spPr>
              </p:pic>
              <p:pic>
                <p:nvPicPr>
                  <p:cNvPr id="337" name="Picture 336"/>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5360969" y="1949043"/>
                    <a:ext cx="174038" cy="174038"/>
                  </a:xfrm>
                  <a:prstGeom prst="rect">
                    <a:avLst/>
                  </a:prstGeom>
                </p:spPr>
              </p:pic>
            </p:grpSp>
            <p:grpSp>
              <p:nvGrpSpPr>
                <p:cNvPr id="1024" name="Group 1023"/>
                <p:cNvGrpSpPr/>
                <p:nvPr/>
              </p:nvGrpSpPr>
              <p:grpSpPr>
                <a:xfrm>
                  <a:off x="4390690" y="1747059"/>
                  <a:ext cx="3277765" cy="1189966"/>
                  <a:chOff x="4661851" y="1881151"/>
                  <a:chExt cx="3020188" cy="1096455"/>
                </a:xfrm>
              </p:grpSpPr>
              <p:pic>
                <p:nvPicPr>
                  <p:cNvPr id="171" name="Picture 170"/>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6857401" y="2277329"/>
                    <a:ext cx="174038" cy="174038"/>
                  </a:xfrm>
                  <a:prstGeom prst="rect">
                    <a:avLst/>
                  </a:prstGeom>
                </p:spPr>
              </p:pic>
              <p:pic>
                <p:nvPicPr>
                  <p:cNvPr id="176" name="Picture 175"/>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6387720" y="1881151"/>
                    <a:ext cx="174038" cy="174038"/>
                  </a:xfrm>
                  <a:prstGeom prst="rect">
                    <a:avLst/>
                  </a:prstGeom>
                </p:spPr>
              </p:pic>
              <p:pic>
                <p:nvPicPr>
                  <p:cNvPr id="177" name="Picture 176"/>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7508001" y="2626354"/>
                    <a:ext cx="174038" cy="174038"/>
                  </a:xfrm>
                  <a:prstGeom prst="rect">
                    <a:avLst/>
                  </a:prstGeom>
                </p:spPr>
              </p:pic>
              <p:pic>
                <p:nvPicPr>
                  <p:cNvPr id="178" name="Picture 177"/>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7450109" y="1950891"/>
                    <a:ext cx="174038" cy="174038"/>
                  </a:xfrm>
                  <a:prstGeom prst="rect">
                    <a:avLst/>
                  </a:prstGeom>
                </p:spPr>
              </p:pic>
              <p:pic>
                <p:nvPicPr>
                  <p:cNvPr id="180" name="Picture 179"/>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6946608" y="2803568"/>
                    <a:ext cx="174038" cy="174038"/>
                  </a:xfrm>
                  <a:prstGeom prst="rect">
                    <a:avLst/>
                  </a:prstGeom>
                </p:spPr>
              </p:pic>
              <p:pic>
                <p:nvPicPr>
                  <p:cNvPr id="338" name="Picture 337"/>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4661851" y="2798418"/>
                    <a:ext cx="174038" cy="174038"/>
                  </a:xfrm>
                  <a:prstGeom prst="rect">
                    <a:avLst/>
                  </a:prstGeom>
                </p:spPr>
              </p:pic>
            </p:grpSp>
            <p:cxnSp>
              <p:nvCxnSpPr>
                <p:cNvPr id="1036" name="Straight Connector 1035"/>
                <p:cNvCxnSpPr>
                  <a:stCxn id="170" idx="2"/>
                </p:cNvCxnSpPr>
                <p:nvPr/>
              </p:nvCxnSpPr>
              <p:spPr>
                <a:xfrm>
                  <a:off x="2743342" y="2011628"/>
                  <a:ext cx="675948" cy="1057003"/>
                </a:xfrm>
                <a:prstGeom prst="line">
                  <a:avLst/>
                </a:prstGeom>
                <a:ln w="12700">
                  <a:solidFill>
                    <a:schemeClr val="accent2">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p:cNvCxnSpPr>
                  <a:stCxn id="337" idx="2"/>
                  <a:endCxn id="151" idx="0"/>
                </p:cNvCxnSpPr>
                <p:nvPr/>
              </p:nvCxnSpPr>
              <p:spPr>
                <a:xfrm>
                  <a:off x="5061670" y="2009623"/>
                  <a:ext cx="379917" cy="915883"/>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p:cNvCxnSpPr>
                  <a:stCxn id="177" idx="2"/>
                  <a:endCxn id="164" idx="0"/>
                </p:cNvCxnSpPr>
                <p:nvPr/>
              </p:nvCxnSpPr>
              <p:spPr>
                <a:xfrm>
                  <a:off x="7574015" y="2744698"/>
                  <a:ext cx="289759" cy="171080"/>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321" name="Picture 320"/>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3368174" y="3048539"/>
                  <a:ext cx="119698" cy="119698"/>
                </a:xfrm>
                <a:prstGeom prst="rect">
                  <a:avLst/>
                </a:prstGeom>
              </p:spPr>
            </p:pic>
            <p:cxnSp>
              <p:nvCxnSpPr>
                <p:cNvPr id="322" name="Straight Connector 321"/>
                <p:cNvCxnSpPr>
                  <a:stCxn id="175" idx="1"/>
                  <a:endCxn id="321" idx="0"/>
                </p:cNvCxnSpPr>
                <p:nvPr/>
              </p:nvCxnSpPr>
              <p:spPr>
                <a:xfrm flipH="1">
                  <a:off x="3428023" y="2566682"/>
                  <a:ext cx="404830" cy="481857"/>
                </a:xfrm>
                <a:prstGeom prst="line">
                  <a:avLst/>
                </a:prstGeom>
                <a:ln w="12700">
                  <a:solidFill>
                    <a:schemeClr val="accent2">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p:nvCxnSpPr>
              <p:spPr>
                <a:xfrm flipH="1">
                  <a:off x="2743341" y="2828141"/>
                  <a:ext cx="103827" cy="131442"/>
                </a:xfrm>
                <a:prstGeom prst="line">
                  <a:avLst/>
                </a:prstGeom>
                <a:ln w="12700">
                  <a:solidFill>
                    <a:schemeClr val="accent2">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a:stCxn id="180" idx="3"/>
                </p:cNvCxnSpPr>
                <p:nvPr/>
              </p:nvCxnSpPr>
              <p:spPr>
                <a:xfrm>
                  <a:off x="7059184" y="2842585"/>
                  <a:ext cx="785968" cy="134678"/>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47" name="Picture 146"/>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3407651" y="2748762"/>
                  <a:ext cx="119698" cy="119698"/>
                </a:xfrm>
                <a:prstGeom prst="rect">
                  <a:avLst/>
                </a:prstGeom>
              </p:spPr>
            </p:pic>
            <p:pic>
              <p:nvPicPr>
                <p:cNvPr id="148" name="Picture 147"/>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7905001" y="2746916"/>
                  <a:ext cx="119698" cy="119698"/>
                </a:xfrm>
                <a:prstGeom prst="rect">
                  <a:avLst/>
                </a:prstGeom>
              </p:spPr>
            </p:pic>
            <p:pic>
              <p:nvPicPr>
                <p:cNvPr id="149" name="Picture 148"/>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1463493" y="2779618"/>
                  <a:ext cx="119698" cy="119698"/>
                </a:xfrm>
                <a:prstGeom prst="rect">
                  <a:avLst/>
                </a:prstGeom>
              </p:spPr>
            </p:pic>
            <p:pic>
              <p:nvPicPr>
                <p:cNvPr id="150" name="Picture 149"/>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1341168" y="3054415"/>
                  <a:ext cx="119698" cy="119698"/>
                </a:xfrm>
                <a:prstGeom prst="rect">
                  <a:avLst/>
                </a:prstGeom>
              </p:spPr>
            </p:pic>
            <p:pic>
              <p:nvPicPr>
                <p:cNvPr id="151" name="Picture 150"/>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5381738" y="2925506"/>
                  <a:ext cx="119698" cy="119698"/>
                </a:xfrm>
                <a:prstGeom prst="rect">
                  <a:avLst/>
                </a:prstGeom>
              </p:spPr>
            </p:pic>
            <p:pic>
              <p:nvPicPr>
                <p:cNvPr id="152" name="Picture 151"/>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1196896" y="2906623"/>
                  <a:ext cx="119698" cy="119698"/>
                </a:xfrm>
                <a:prstGeom prst="rect">
                  <a:avLst/>
                </a:prstGeom>
              </p:spPr>
            </p:pic>
            <p:pic>
              <p:nvPicPr>
                <p:cNvPr id="153" name="Picture 152"/>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1600148" y="2937643"/>
                  <a:ext cx="119698" cy="119698"/>
                </a:xfrm>
                <a:prstGeom prst="rect">
                  <a:avLst/>
                </a:prstGeom>
              </p:spPr>
            </p:pic>
            <p:pic>
              <p:nvPicPr>
                <p:cNvPr id="154" name="Picture 153"/>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3011244" y="2906623"/>
                  <a:ext cx="119698" cy="119698"/>
                </a:xfrm>
                <a:prstGeom prst="rect">
                  <a:avLst/>
                </a:prstGeom>
              </p:spPr>
            </p:pic>
            <p:cxnSp>
              <p:nvCxnSpPr>
                <p:cNvPr id="155" name="Straight Connector 154"/>
                <p:cNvCxnSpPr>
                  <a:stCxn id="182" idx="0"/>
                </p:cNvCxnSpPr>
                <p:nvPr/>
              </p:nvCxnSpPr>
              <p:spPr>
                <a:xfrm flipH="1">
                  <a:off x="1264613" y="2336420"/>
                  <a:ext cx="792239" cy="592939"/>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82" idx="0"/>
                </p:cNvCxnSpPr>
                <p:nvPr/>
              </p:nvCxnSpPr>
              <p:spPr>
                <a:xfrm flipH="1">
                  <a:off x="1685022" y="2336420"/>
                  <a:ext cx="371830" cy="576198"/>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a:stCxn id="165" idx="2"/>
                  <a:endCxn id="154" idx="0"/>
                </p:cNvCxnSpPr>
                <p:nvPr/>
              </p:nvCxnSpPr>
              <p:spPr>
                <a:xfrm>
                  <a:off x="2051758" y="2342118"/>
                  <a:ext cx="1019335" cy="564505"/>
                </a:xfrm>
                <a:prstGeom prst="line">
                  <a:avLst/>
                </a:prstGeom>
                <a:ln w="1270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82" name="Can 181"/>
                <p:cNvSpPr/>
                <p:nvPr/>
              </p:nvSpPr>
              <p:spPr>
                <a:xfrm rot="16200000">
                  <a:off x="3358082" y="-1275445"/>
                  <a:ext cx="2412364" cy="7223729"/>
                </a:xfrm>
                <a:prstGeom prst="can">
                  <a:avLst>
                    <a:gd name="adj" fmla="val 45783"/>
                  </a:avLst>
                </a:prstGeom>
                <a:noFill/>
                <a:ln>
                  <a:solidFill>
                    <a:schemeClr val="tx1"/>
                  </a:solidFill>
                </a:ln>
              </p:spPr>
              <p:txBody>
                <a:bodyPr wrap="square" rtlCol="0" anchor="ctr">
                  <a:spAutoFit/>
                </a:bodyPr>
                <a:lstStyle/>
                <a:p>
                  <a:pPr algn="ctr"/>
                  <a:endParaRPr lang="en-US" spc="-70" dirty="0">
                    <a:latin typeface="Myriad Web Pro" panose="020B0503030403020204" pitchFamily="34" charset="0"/>
                  </a:endParaRPr>
                </a:p>
              </p:txBody>
            </p:sp>
            <p:pic>
              <p:nvPicPr>
                <p:cNvPr id="164" name="Picture 163"/>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7803925" y="2915778"/>
                  <a:ext cx="119698" cy="119698"/>
                </a:xfrm>
                <a:prstGeom prst="rect">
                  <a:avLst/>
                </a:prstGeom>
              </p:spPr>
            </p:pic>
          </p:grpSp>
        </p:grpSp>
        <p:cxnSp>
          <p:nvCxnSpPr>
            <p:cNvPr id="197" name="Straight Connector 196"/>
            <p:cNvCxnSpPr>
              <a:stCxn id="149" idx="0"/>
              <a:endCxn id="168" idx="2"/>
            </p:cNvCxnSpPr>
            <p:nvPr/>
          </p:nvCxnSpPr>
          <p:spPr>
            <a:xfrm flipV="1">
              <a:off x="1523342" y="1568686"/>
              <a:ext cx="606873" cy="1210932"/>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8" name="Straight Connector 197"/>
            <p:cNvCxnSpPr>
              <a:stCxn id="148" idx="0"/>
            </p:cNvCxnSpPr>
            <p:nvPr/>
          </p:nvCxnSpPr>
          <p:spPr>
            <a:xfrm flipH="1" flipV="1">
              <a:off x="7545206" y="2014902"/>
              <a:ext cx="419644" cy="732014"/>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258" name="Group 257"/>
          <p:cNvGrpSpPr/>
          <p:nvPr/>
        </p:nvGrpSpPr>
        <p:grpSpPr>
          <a:xfrm>
            <a:off x="2130215" y="1568686"/>
            <a:ext cx="2354916" cy="2442607"/>
            <a:chOff x="2130215" y="1568686"/>
            <a:chExt cx="2354916" cy="2442607"/>
          </a:xfrm>
        </p:grpSpPr>
        <p:cxnSp>
          <p:nvCxnSpPr>
            <p:cNvPr id="234" name="Straight Connector 233"/>
            <p:cNvCxnSpPr>
              <a:stCxn id="168" idx="2"/>
            </p:cNvCxnSpPr>
            <p:nvPr/>
          </p:nvCxnSpPr>
          <p:spPr>
            <a:xfrm>
              <a:off x="2130215" y="1568686"/>
              <a:ext cx="165925" cy="2428249"/>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a:stCxn id="338" idx="2"/>
            </p:cNvCxnSpPr>
            <p:nvPr/>
          </p:nvCxnSpPr>
          <p:spPr>
            <a:xfrm flipH="1">
              <a:off x="3469241" y="2931436"/>
              <a:ext cx="1015890" cy="10798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298" name="Rectangular Callout 297"/>
          <p:cNvSpPr/>
          <p:nvPr/>
        </p:nvSpPr>
        <p:spPr>
          <a:xfrm flipH="1">
            <a:off x="100062" y="1533487"/>
            <a:ext cx="1544670" cy="662491"/>
          </a:xfrm>
          <a:prstGeom prst="wedgeRectCallout">
            <a:avLst>
              <a:gd name="adj1" fmla="val -91034"/>
              <a:gd name="adj2" fmla="val -2531"/>
            </a:avLst>
          </a:prstGeom>
          <a:gradFill flip="none" rotWithShape="1">
            <a:gsLst>
              <a:gs pos="0">
                <a:schemeClr val="bg1">
                  <a:lumMod val="85000"/>
                </a:schemeClr>
              </a:gs>
              <a:gs pos="100000">
                <a:schemeClr val="bg1"/>
              </a:gs>
            </a:gsLst>
            <a:lin ang="16200000" scaled="1"/>
            <a:tileRect/>
          </a:gra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algn="ctr"/>
            <a:r>
              <a:rPr lang="en-US" sz="1000" dirty="0">
                <a:solidFill>
                  <a:schemeClr val="tx1"/>
                </a:solidFill>
                <a:latin typeface="Myriad Web Pro" panose="020B0503030403020204" pitchFamily="34" charset="0"/>
              </a:rPr>
              <a:t>“</a:t>
            </a:r>
            <a:r>
              <a:rPr lang="en-US" sz="1000" b="1" dirty="0">
                <a:solidFill>
                  <a:schemeClr val="tx1"/>
                </a:solidFill>
                <a:latin typeface="Myriad Web Pro" panose="020B0503030403020204" pitchFamily="34" charset="0"/>
              </a:rPr>
              <a:t>Actionable Intelligence”</a:t>
            </a:r>
            <a:endParaRPr lang="en-US" sz="1000" b="1" dirty="0">
              <a:solidFill>
                <a:schemeClr val="tx1"/>
              </a:solidFill>
            </a:endParaRPr>
          </a:p>
          <a:p>
            <a:pPr algn="ctr"/>
            <a:r>
              <a:rPr lang="en-US" sz="900" dirty="0">
                <a:solidFill>
                  <a:schemeClr val="tx1"/>
                </a:solidFill>
                <a:latin typeface="Myriad Web Pro" panose="020B0503030403020204" pitchFamily="34" charset="0"/>
              </a:rPr>
              <a:t>M</a:t>
            </a:r>
            <a:r>
              <a:rPr lang="en-US" sz="900" dirty="0" smtClean="0">
                <a:solidFill>
                  <a:schemeClr val="tx1"/>
                </a:solidFill>
                <a:latin typeface="Myriad Web Pro" panose="020B0503030403020204" pitchFamily="34" charset="0"/>
              </a:rPr>
              <a:t>ulti-faceted, forward looking, validated, highly contextual analysis</a:t>
            </a:r>
            <a:endParaRPr lang="en-US" sz="1000" b="1" dirty="0">
              <a:solidFill>
                <a:schemeClr val="tx1"/>
              </a:solidFill>
            </a:endParaRPr>
          </a:p>
        </p:txBody>
      </p:sp>
      <p:grpSp>
        <p:nvGrpSpPr>
          <p:cNvPr id="19" name="Group 18"/>
          <p:cNvGrpSpPr/>
          <p:nvPr/>
        </p:nvGrpSpPr>
        <p:grpSpPr>
          <a:xfrm>
            <a:off x="5455143" y="813347"/>
            <a:ext cx="1318344" cy="2067686"/>
            <a:chOff x="5455143" y="813347"/>
            <a:chExt cx="1318344" cy="2067686"/>
          </a:xfrm>
        </p:grpSpPr>
        <p:sp>
          <p:nvSpPr>
            <p:cNvPr id="282" name="Rectangular Callout 281"/>
            <p:cNvSpPr/>
            <p:nvPr/>
          </p:nvSpPr>
          <p:spPr>
            <a:xfrm flipH="1">
              <a:off x="5455143" y="813347"/>
              <a:ext cx="1318344" cy="660897"/>
            </a:xfrm>
            <a:prstGeom prst="wedgeRectCallout">
              <a:avLst>
                <a:gd name="adj1" fmla="val 122888"/>
                <a:gd name="adj2" fmla="val 46048"/>
              </a:avLst>
            </a:prstGeom>
            <a:gradFill flip="none" rotWithShape="1">
              <a:gsLst>
                <a:gs pos="0">
                  <a:schemeClr val="bg1">
                    <a:lumMod val="85000"/>
                  </a:schemeClr>
                </a:gs>
                <a:gs pos="100000">
                  <a:schemeClr val="bg1"/>
                </a:gs>
              </a:gsLst>
              <a:lin ang="16200000" scaled="1"/>
              <a:tileRect/>
            </a:gra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lvl="0">
                <a:tabLst>
                  <a:tab pos="109538" algn="l"/>
                </a:tabLst>
              </a:pPr>
              <a:r>
                <a:rPr lang="en-US" sz="900" b="1" dirty="0" smtClean="0">
                  <a:solidFill>
                    <a:schemeClr val="tx1"/>
                  </a:solidFill>
                  <a:latin typeface="Myriad Web Pro" panose="020B0503030403020204" pitchFamily="34" charset="0"/>
                </a:rPr>
                <a:t>WHO/WHAT?</a:t>
              </a:r>
              <a:r>
                <a:rPr lang="en-US" sz="900" dirty="0" smtClean="0">
                  <a:solidFill>
                    <a:schemeClr val="tx1"/>
                  </a:solidFill>
                  <a:latin typeface="Myriad Web Pro" panose="020B0503030403020204" pitchFamily="34" charset="0"/>
                </a:rPr>
                <a:t/>
              </a:r>
              <a:br>
                <a:rPr lang="en-US" sz="900" dirty="0" smtClean="0">
                  <a:solidFill>
                    <a:schemeClr val="tx1"/>
                  </a:solidFill>
                  <a:latin typeface="Myriad Web Pro" panose="020B0503030403020204" pitchFamily="34" charset="0"/>
                </a:rPr>
              </a:br>
              <a:r>
                <a:rPr lang="en-US" sz="900" dirty="0" smtClean="0">
                  <a:solidFill>
                    <a:schemeClr val="tx1"/>
                  </a:solidFill>
                  <a:latin typeface="Myriad Web Pro" panose="020B0503030403020204" pitchFamily="34" charset="0"/>
                </a:rPr>
                <a:t>- Actors</a:t>
              </a:r>
            </a:p>
            <a:p>
              <a:pPr lvl="0">
                <a:tabLst>
                  <a:tab pos="109538" algn="l"/>
                </a:tabLst>
              </a:pPr>
              <a:r>
                <a:rPr lang="en-US" sz="900" dirty="0" smtClean="0">
                  <a:solidFill>
                    <a:schemeClr val="tx1"/>
                  </a:solidFill>
                  <a:latin typeface="Myriad Web Pro" panose="020B0503030403020204" pitchFamily="34" charset="0"/>
                </a:rPr>
                <a:t>- Groups</a:t>
              </a:r>
            </a:p>
            <a:p>
              <a:pPr lvl="0">
                <a:tabLst>
                  <a:tab pos="109538" algn="l"/>
                </a:tabLst>
              </a:pPr>
              <a:r>
                <a:rPr lang="en-US" sz="900" dirty="0" smtClean="0">
                  <a:solidFill>
                    <a:schemeClr val="tx1"/>
                  </a:solidFill>
                  <a:latin typeface="Myriad Web Pro" panose="020B0503030403020204" pitchFamily="34" charset="0"/>
                </a:rPr>
                <a:t>- Government Sponsors</a:t>
              </a:r>
              <a:endParaRPr lang="en-US" sz="900" dirty="0">
                <a:solidFill>
                  <a:schemeClr val="tx1"/>
                </a:solidFill>
                <a:latin typeface="Myriad Web Pro" panose="020B0503030403020204" pitchFamily="34" charset="0"/>
              </a:endParaRPr>
            </a:p>
          </p:txBody>
        </p:sp>
        <p:sp>
          <p:nvSpPr>
            <p:cNvPr id="294" name="Rectangular Callout 293"/>
            <p:cNvSpPr/>
            <p:nvPr/>
          </p:nvSpPr>
          <p:spPr>
            <a:xfrm flipH="1">
              <a:off x="5455144" y="2237495"/>
              <a:ext cx="1254157" cy="643538"/>
            </a:xfrm>
            <a:prstGeom prst="wedgeRectCallout">
              <a:avLst>
                <a:gd name="adj1" fmla="val 124105"/>
                <a:gd name="adj2" fmla="val 45561"/>
              </a:avLst>
            </a:prstGeom>
            <a:gradFill flip="none" rotWithShape="1">
              <a:gsLst>
                <a:gs pos="0">
                  <a:schemeClr val="bg1">
                    <a:lumMod val="85000"/>
                  </a:schemeClr>
                </a:gs>
                <a:gs pos="100000">
                  <a:schemeClr val="bg1"/>
                </a:gs>
              </a:gsLst>
              <a:lin ang="16200000" scaled="1"/>
              <a:tileRect/>
            </a:gra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lvl="0">
                <a:tabLst>
                  <a:tab pos="109538" algn="l"/>
                </a:tabLst>
              </a:pPr>
              <a:r>
                <a:rPr lang="en-US" sz="900" b="1" dirty="0" smtClean="0">
                  <a:solidFill>
                    <a:schemeClr val="tx1"/>
                  </a:solidFill>
                  <a:latin typeface="Myriad Web Pro" panose="020B0503030403020204" pitchFamily="34" charset="0"/>
                </a:rPr>
                <a:t>HOW</a:t>
              </a:r>
              <a:r>
                <a:rPr lang="en-US" sz="900" b="1" dirty="0">
                  <a:solidFill>
                    <a:schemeClr val="tx1"/>
                  </a:solidFill>
                  <a:latin typeface="Myriad Web Pro" panose="020B0503030403020204" pitchFamily="34" charset="0"/>
                </a:rPr>
                <a:t>?</a:t>
              </a:r>
              <a:r>
                <a:rPr lang="en-US" sz="900" dirty="0">
                  <a:solidFill>
                    <a:schemeClr val="tx1"/>
                  </a:solidFill>
                  <a:latin typeface="Myriad Web Pro" panose="020B0503030403020204" pitchFamily="34" charset="0"/>
                </a:rPr>
                <a:t/>
              </a:r>
              <a:br>
                <a:rPr lang="en-US" sz="900" dirty="0">
                  <a:solidFill>
                    <a:schemeClr val="tx1"/>
                  </a:solidFill>
                  <a:latin typeface="Myriad Web Pro" panose="020B0503030403020204" pitchFamily="34" charset="0"/>
                </a:rPr>
              </a:br>
              <a:r>
                <a:rPr lang="en-US" sz="900" dirty="0">
                  <a:solidFill>
                    <a:schemeClr val="tx1"/>
                  </a:solidFill>
                  <a:latin typeface="Myriad Web Pro" panose="020B0503030403020204" pitchFamily="34" charset="0"/>
                </a:rPr>
                <a:t>- </a:t>
              </a:r>
              <a:r>
                <a:rPr lang="en-US" sz="900" dirty="0" smtClean="0">
                  <a:solidFill>
                    <a:schemeClr val="tx1"/>
                  </a:solidFill>
                  <a:latin typeface="Myriad Web Pro" panose="020B0503030403020204" pitchFamily="34" charset="0"/>
                </a:rPr>
                <a:t>TTP</a:t>
              </a:r>
              <a:r>
                <a:rPr lang="en-US" sz="900" dirty="0">
                  <a:solidFill>
                    <a:schemeClr val="tx1"/>
                  </a:solidFill>
                  <a:latin typeface="Myriad Web Pro" panose="020B0503030403020204" pitchFamily="34" charset="0"/>
                </a:rPr>
                <a:t>s</a:t>
              </a:r>
              <a:endParaRPr lang="en-US" sz="900" dirty="0" smtClean="0">
                <a:solidFill>
                  <a:schemeClr val="tx1"/>
                </a:solidFill>
                <a:latin typeface="Myriad Web Pro" panose="020B0503030403020204" pitchFamily="34" charset="0"/>
              </a:endParaRPr>
            </a:p>
            <a:p>
              <a:pPr lvl="0">
                <a:tabLst>
                  <a:tab pos="109538" algn="l"/>
                </a:tabLst>
              </a:pPr>
              <a:r>
                <a:rPr lang="en-US" sz="900" dirty="0">
                  <a:solidFill>
                    <a:schemeClr val="tx1"/>
                  </a:solidFill>
                  <a:latin typeface="Myriad Web Pro" panose="020B0503030403020204" pitchFamily="34" charset="0"/>
                </a:rPr>
                <a:t>- </a:t>
              </a:r>
              <a:r>
                <a:rPr lang="en-US" sz="900" dirty="0" smtClean="0">
                  <a:solidFill>
                    <a:schemeClr val="tx1"/>
                  </a:solidFill>
                  <a:latin typeface="Myriad Web Pro" panose="020B0503030403020204" pitchFamily="34" charset="0"/>
                </a:rPr>
                <a:t>Methods</a:t>
              </a:r>
              <a:endParaRPr lang="en-US" sz="900" dirty="0">
                <a:solidFill>
                  <a:schemeClr val="tx1"/>
                </a:solidFill>
                <a:latin typeface="Myriad Web Pro" panose="020B0503030403020204" pitchFamily="34" charset="0"/>
              </a:endParaRPr>
            </a:p>
            <a:p>
              <a:pPr lvl="0">
                <a:tabLst>
                  <a:tab pos="109538" algn="l"/>
                </a:tabLst>
              </a:pPr>
              <a:r>
                <a:rPr lang="en-US" sz="900" dirty="0">
                  <a:solidFill>
                    <a:schemeClr val="tx1"/>
                  </a:solidFill>
                  <a:latin typeface="Myriad Web Pro" panose="020B0503030403020204" pitchFamily="34" charset="0"/>
                </a:rPr>
                <a:t>- </a:t>
              </a:r>
              <a:r>
                <a:rPr lang="en-US" sz="900" dirty="0" smtClean="0">
                  <a:solidFill>
                    <a:schemeClr val="tx1"/>
                  </a:solidFill>
                  <a:latin typeface="Myriad Web Pro" panose="020B0503030403020204" pitchFamily="34" charset="0"/>
                </a:rPr>
                <a:t>Play Books</a:t>
              </a:r>
              <a:endParaRPr lang="en-US" sz="900" dirty="0">
                <a:solidFill>
                  <a:schemeClr val="tx1"/>
                </a:solidFill>
                <a:latin typeface="Myriad Web Pro" panose="020B0503030403020204" pitchFamily="34" charset="0"/>
              </a:endParaRPr>
            </a:p>
          </p:txBody>
        </p:sp>
        <p:sp>
          <p:nvSpPr>
            <p:cNvPr id="293" name="Rectangular Callout 292"/>
            <p:cNvSpPr/>
            <p:nvPr/>
          </p:nvSpPr>
          <p:spPr>
            <a:xfrm flipH="1">
              <a:off x="5455144" y="1533488"/>
              <a:ext cx="1254157" cy="643538"/>
            </a:xfrm>
            <a:prstGeom prst="wedgeRectCallout">
              <a:avLst>
                <a:gd name="adj1" fmla="val 80875"/>
                <a:gd name="adj2" fmla="val 9096"/>
              </a:avLst>
            </a:prstGeom>
            <a:gradFill flip="none" rotWithShape="1">
              <a:gsLst>
                <a:gs pos="0">
                  <a:schemeClr val="bg1">
                    <a:lumMod val="85000"/>
                  </a:schemeClr>
                </a:gs>
                <a:gs pos="100000">
                  <a:schemeClr val="bg1"/>
                </a:gs>
              </a:gsLst>
              <a:lin ang="16200000" scaled="1"/>
              <a:tileRect/>
            </a:gra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lvl="0">
                <a:tabLst>
                  <a:tab pos="109538" algn="l"/>
                </a:tabLst>
              </a:pPr>
              <a:r>
                <a:rPr lang="en-US" sz="900" b="1" dirty="0" smtClean="0">
                  <a:solidFill>
                    <a:schemeClr val="tx1"/>
                  </a:solidFill>
                  <a:latin typeface="Myriad Web Pro" panose="020B0503030403020204" pitchFamily="34" charset="0"/>
                </a:rPr>
                <a:t>WHY/WHEN?</a:t>
              </a:r>
              <a:r>
                <a:rPr lang="en-US" sz="900" dirty="0" smtClean="0">
                  <a:solidFill>
                    <a:schemeClr val="tx1"/>
                  </a:solidFill>
                  <a:latin typeface="Myriad Web Pro" panose="020B0503030403020204" pitchFamily="34" charset="0"/>
                </a:rPr>
                <a:t/>
              </a:r>
              <a:br>
                <a:rPr lang="en-US" sz="900" dirty="0" smtClean="0">
                  <a:solidFill>
                    <a:schemeClr val="tx1"/>
                  </a:solidFill>
                  <a:latin typeface="Myriad Web Pro" panose="020B0503030403020204" pitchFamily="34" charset="0"/>
                </a:rPr>
              </a:br>
              <a:r>
                <a:rPr lang="en-US" sz="900" dirty="0" smtClean="0">
                  <a:solidFill>
                    <a:schemeClr val="tx1"/>
                  </a:solidFill>
                  <a:latin typeface="Myriad Web Pro" panose="020B0503030403020204" pitchFamily="34" charset="0"/>
                </a:rPr>
                <a:t>- Motivation</a:t>
              </a:r>
              <a:endParaRPr lang="en-US" sz="900" dirty="0">
                <a:solidFill>
                  <a:schemeClr val="tx1"/>
                </a:solidFill>
                <a:latin typeface="Myriad Web Pro" panose="020B0503030403020204" pitchFamily="34" charset="0"/>
              </a:endParaRPr>
            </a:p>
            <a:p>
              <a:pPr lvl="0">
                <a:tabLst>
                  <a:tab pos="109538" algn="l"/>
                </a:tabLst>
              </a:pPr>
              <a:r>
                <a:rPr lang="en-US" sz="900" dirty="0" smtClean="0">
                  <a:solidFill>
                    <a:schemeClr val="tx1"/>
                  </a:solidFill>
                  <a:latin typeface="Myriad Web Pro" panose="020B0503030403020204" pitchFamily="34" charset="0"/>
                </a:rPr>
                <a:t>- Intent</a:t>
              </a:r>
              <a:endParaRPr lang="en-US" sz="900" dirty="0">
                <a:solidFill>
                  <a:schemeClr val="tx1"/>
                </a:solidFill>
                <a:latin typeface="Myriad Web Pro" panose="020B0503030403020204" pitchFamily="34" charset="0"/>
              </a:endParaRPr>
            </a:p>
            <a:p>
              <a:pPr lvl="0">
                <a:tabLst>
                  <a:tab pos="109538" algn="l"/>
                </a:tabLst>
              </a:pPr>
              <a:r>
                <a:rPr lang="en-US" sz="900" dirty="0" smtClean="0">
                  <a:solidFill>
                    <a:schemeClr val="tx1"/>
                  </a:solidFill>
                  <a:latin typeface="Myriad Web Pro" panose="020B0503030403020204" pitchFamily="34" charset="0"/>
                </a:rPr>
                <a:t>- Capabilities</a:t>
              </a:r>
              <a:endParaRPr lang="en-US" sz="900" dirty="0">
                <a:solidFill>
                  <a:schemeClr val="tx1"/>
                </a:solidFill>
                <a:latin typeface="Myriad Web Pro" panose="020B0503030403020204" pitchFamily="34" charset="0"/>
              </a:endParaRPr>
            </a:p>
          </p:txBody>
        </p:sp>
      </p:grpSp>
    </p:spTree>
    <p:extLst>
      <p:ext uri="{BB962C8B-B14F-4D97-AF65-F5344CB8AC3E}">
        <p14:creationId xmlns:p14="http://schemas.microsoft.com/office/powerpoint/2010/main" xmlns="" val="360533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9"/>
                                        </p:tgtEl>
                                        <p:attrNameLst>
                                          <p:attrName>style.visibility</p:attrName>
                                        </p:attrNameLst>
                                      </p:cBhvr>
                                      <p:to>
                                        <p:strVal val="visible"/>
                                      </p:to>
                                    </p:set>
                                    <p:animEffect transition="in" filter="wipe(left)">
                                      <p:cBhvr>
                                        <p:cTn id="12" dur="500"/>
                                        <p:tgtEl>
                                          <p:spTgt spid="259"/>
                                        </p:tgtEl>
                                      </p:cBhvr>
                                    </p:animEffect>
                                  </p:childTnLst>
                                </p:cTn>
                              </p:par>
                            </p:childTnLst>
                          </p:cTn>
                        </p:par>
                        <p:par>
                          <p:cTn id="13" fill="hold">
                            <p:stCondLst>
                              <p:cond delay="500"/>
                            </p:stCondLst>
                            <p:childTnLst>
                              <p:par>
                                <p:cTn id="14" presetID="9" presetClass="entr" presetSubtype="0" fill="hold" grpId="0" nodeType="afterEffect">
                                  <p:stCondLst>
                                    <p:cond delay="1000"/>
                                  </p:stCondLst>
                                  <p:childTnLst>
                                    <p:set>
                                      <p:cBhvr>
                                        <p:cTn id="15" dur="1" fill="hold">
                                          <p:stCondLst>
                                            <p:cond delay="0"/>
                                          </p:stCondLst>
                                        </p:cTn>
                                        <p:tgtEl>
                                          <p:spTgt spid="298"/>
                                        </p:tgtEl>
                                        <p:attrNameLst>
                                          <p:attrName>style.visibility</p:attrName>
                                        </p:attrNameLst>
                                      </p:cBhvr>
                                      <p:to>
                                        <p:strVal val="visible"/>
                                      </p:to>
                                    </p:set>
                                    <p:animEffect transition="in" filter="dissolve">
                                      <p:cBhvr>
                                        <p:cTn id="16" dur="1000"/>
                                        <p:tgtEl>
                                          <p:spTgt spid="29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58"/>
                                        </p:tgtEl>
                                        <p:attrNameLst>
                                          <p:attrName>style.visibility</p:attrName>
                                        </p:attrNameLst>
                                      </p:cBhvr>
                                      <p:to>
                                        <p:strVal val="visible"/>
                                      </p:to>
                                    </p:set>
                                    <p:animEffect transition="in" filter="wipe(up)">
                                      <p:cBhvr>
                                        <p:cTn id="26"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How Can Cyber Threat Intelligence Help?</a:t>
            </a:r>
            <a:endParaRPr lang="en-US" sz="2000" dirty="0"/>
          </a:p>
        </p:txBody>
      </p:sp>
      <p:sp>
        <p:nvSpPr>
          <p:cNvPr id="3" name="Content Placeholder 2"/>
          <p:cNvSpPr>
            <a:spLocks noGrp="1"/>
          </p:cNvSpPr>
          <p:nvPr>
            <p:ph idx="1"/>
          </p:nvPr>
        </p:nvSpPr>
        <p:spPr>
          <a:xfrm>
            <a:off x="457200" y="994555"/>
            <a:ext cx="5213888" cy="3613770"/>
          </a:xfrm>
        </p:spPr>
        <p:txBody>
          <a:bodyPr>
            <a:normAutofit fontScale="92500" lnSpcReduction="10000"/>
          </a:bodyPr>
          <a:lstStyle/>
          <a:p>
            <a:pPr marL="457200" indent="-457200">
              <a:lnSpc>
                <a:spcPct val="200000"/>
              </a:lnSpc>
              <a:buFont typeface="+mj-lt"/>
              <a:buAutoNum type="arabicPeriod"/>
            </a:pPr>
            <a:r>
              <a:rPr lang="en-US" sz="2400" spc="-70" dirty="0" smtClean="0"/>
              <a:t>Be Proactive</a:t>
            </a:r>
          </a:p>
          <a:p>
            <a:pPr marL="457200" indent="-457200">
              <a:lnSpc>
                <a:spcPct val="200000"/>
              </a:lnSpc>
              <a:buFont typeface="+mj-lt"/>
              <a:buAutoNum type="arabicPeriod"/>
            </a:pPr>
            <a:r>
              <a:rPr lang="en-US" sz="2400" spc="-70" dirty="0" smtClean="0"/>
              <a:t>Shrink </a:t>
            </a:r>
            <a:r>
              <a:rPr lang="en-US" sz="2400" spc="-70" dirty="0"/>
              <a:t>the </a:t>
            </a:r>
            <a:r>
              <a:rPr lang="en-US" sz="2400" spc="-70" dirty="0" smtClean="0"/>
              <a:t>Problem</a:t>
            </a:r>
          </a:p>
          <a:p>
            <a:pPr marL="457200" indent="-457200">
              <a:lnSpc>
                <a:spcPct val="200000"/>
              </a:lnSpc>
              <a:buFont typeface="+mj-lt"/>
              <a:buAutoNum type="arabicPeriod"/>
            </a:pPr>
            <a:r>
              <a:rPr lang="en-US" sz="2400" spc="-70" dirty="0" smtClean="0"/>
              <a:t>Improve Prioritization</a:t>
            </a:r>
            <a:endParaRPr lang="en-US" sz="2400" b="1" spc="-70" dirty="0" smtClean="0"/>
          </a:p>
          <a:p>
            <a:pPr marL="457200" indent="-457200">
              <a:lnSpc>
                <a:spcPct val="200000"/>
              </a:lnSpc>
              <a:buFont typeface="+mj-lt"/>
              <a:buAutoNum type="arabicPeriod"/>
            </a:pPr>
            <a:r>
              <a:rPr lang="en-US" sz="2400" spc="-70" dirty="0" smtClean="0"/>
              <a:t>Enhance Executive Communications</a:t>
            </a:r>
          </a:p>
          <a:p>
            <a:pPr marL="457200" indent="-457200">
              <a:lnSpc>
                <a:spcPct val="200000"/>
              </a:lnSpc>
              <a:buFont typeface="+mj-lt"/>
              <a:buAutoNum type="arabicPeriod"/>
            </a:pPr>
            <a:r>
              <a:rPr lang="en-US" sz="2400" spc="-70" dirty="0" smtClean="0"/>
              <a:t>Connect Security With Business</a:t>
            </a:r>
            <a:endParaRPr lang="en-US" sz="2000" spc="-70" dirty="0"/>
          </a:p>
        </p:txBody>
      </p:sp>
      <p:sp>
        <p:nvSpPr>
          <p:cNvPr id="4" name="Footer Placeholder 3"/>
          <p:cNvSpPr>
            <a:spLocks noGrp="1"/>
          </p:cNvSpPr>
          <p:nvPr>
            <p:ph type="ftr" sz="quarter" idx="3"/>
          </p:nvPr>
        </p:nvSpPr>
        <p:spPr/>
        <p:txBody>
          <a:bodyPr/>
          <a:lstStyle/>
          <a:p>
            <a:r>
              <a:rPr lang="en-US" dirty="0" smtClean="0"/>
              <a:t>Proprietary and Confidential Information. © Copyright 2014, iSIGHT Partners, Inc. All Rights Reserved     </a:t>
            </a:r>
            <a:r>
              <a:rPr lang="en-US" b="1" dirty="0" err="1" smtClean="0"/>
              <a:t>www.isightpartners.com</a:t>
            </a:r>
            <a:r>
              <a:rPr lang="en-US" b="1" dirty="0" smtClean="0"/>
              <a:t> </a:t>
            </a:r>
          </a:p>
        </p:txBody>
      </p:sp>
      <p:sp>
        <p:nvSpPr>
          <p:cNvPr id="5" name="Slide Number Placeholder 4"/>
          <p:cNvSpPr>
            <a:spLocks noGrp="1"/>
          </p:cNvSpPr>
          <p:nvPr>
            <p:ph type="sldNum" sz="quarter" idx="4"/>
          </p:nvPr>
        </p:nvSpPr>
        <p:spPr/>
        <p:txBody>
          <a:bodyPr/>
          <a:lstStyle/>
          <a:p>
            <a:fld id="{5AE5DC65-1EBE-45F4-907D-B305B59F99F8}" type="slidenum">
              <a:rPr lang="en-US" smtClean="0"/>
              <a:pPr/>
              <a:t>7</a:t>
            </a:fld>
            <a:endParaRPr lang="en-US" dirty="0"/>
          </a:p>
        </p:txBody>
      </p:sp>
      <p:grpSp>
        <p:nvGrpSpPr>
          <p:cNvPr id="9" name="Group 8"/>
          <p:cNvGrpSpPr/>
          <p:nvPr/>
        </p:nvGrpSpPr>
        <p:grpSpPr>
          <a:xfrm>
            <a:off x="5784258" y="845224"/>
            <a:ext cx="3068172" cy="3781962"/>
            <a:chOff x="5784258" y="845224"/>
            <a:chExt cx="3068172" cy="3781962"/>
          </a:xfrm>
        </p:grpSpPr>
        <p:sp>
          <p:nvSpPr>
            <p:cNvPr id="7" name="Rectangle 6"/>
            <p:cNvSpPr/>
            <p:nvPr/>
          </p:nvSpPr>
          <p:spPr>
            <a:xfrm>
              <a:off x="5784258" y="1081354"/>
              <a:ext cx="3068172" cy="3545832"/>
            </a:xfrm>
            <a:prstGeom prst="rect">
              <a:avLst/>
            </a:prstGeom>
            <a:solidFill>
              <a:schemeClr val="bg1"/>
            </a:solidFill>
            <a:ln>
              <a:solidFill>
                <a:srgbClr val="1662A3"/>
              </a:solidFill>
            </a:ln>
            <a:effectLst>
              <a:outerShdw blurRad="50800" dist="38100" dir="2700000" algn="tl" rotWithShape="0">
                <a:srgbClr val="000000">
                  <a:alpha val="43000"/>
                </a:srgbClr>
              </a:outerShdw>
            </a:effectLst>
          </p:spPr>
          <p:txBody>
            <a:bodyPr wrap="square" rtlCol="0" anchor="t" anchorCtr="0">
              <a:noAutofit/>
            </a:bodyPr>
            <a:lstStyle/>
            <a:p>
              <a:pPr algn="ctr"/>
              <a:endParaRPr lang="en-US" sz="2000" spc="-70" dirty="0" smtClean="0">
                <a:latin typeface="Myriad Web Pro" panose="020B0503030403020204" pitchFamily="34" charset="0"/>
              </a:endParaRPr>
            </a:p>
            <a:p>
              <a:r>
                <a:rPr lang="en-US" sz="2000" spc="-70" dirty="0" smtClean="0">
                  <a:latin typeface="Myriad Web Pro" panose="020B0503030403020204" pitchFamily="34" charset="0"/>
                </a:rPr>
                <a:t>CISO Recommendation:</a:t>
              </a:r>
            </a:p>
            <a:p>
              <a:endParaRPr lang="en-US" sz="1100" spc="-70" dirty="0" smtClean="0">
                <a:latin typeface="Myriad Web Pro" panose="020B0503030403020204" pitchFamily="34" charset="0"/>
              </a:endParaRPr>
            </a:p>
            <a:p>
              <a:pPr algn="ctr"/>
              <a:r>
                <a:rPr lang="en-US" sz="2000" spc="-70" dirty="0" smtClean="0">
                  <a:latin typeface="Myriad Web Pro" panose="020B0503030403020204" pitchFamily="34" charset="0"/>
                </a:rPr>
                <a:t>“Use </a:t>
              </a:r>
              <a:r>
                <a:rPr lang="en-US" sz="2000" spc="-70" dirty="0">
                  <a:latin typeface="Myriad Web Pro" panose="020B0503030403020204" pitchFamily="34" charset="0"/>
                </a:rPr>
                <a:t>a commercial threat intelligence service to develop informed tactics for current threats, and plan for threats that may exist in the midterm future</a:t>
              </a:r>
              <a:r>
                <a:rPr lang="en-US" sz="2000" spc="-70" dirty="0" smtClean="0">
                  <a:latin typeface="Myriad Web Pro" panose="020B0503030403020204" pitchFamily="34" charset="0"/>
                </a:rPr>
                <a:t>.”</a:t>
              </a:r>
            </a:p>
            <a:p>
              <a:pPr algn="ctr"/>
              <a:endParaRPr lang="en-US" sz="1200" spc="-70" dirty="0" smtClean="0">
                <a:latin typeface="Myriad Web Pro" panose="020B0503030403020204" pitchFamily="34" charset="0"/>
              </a:endParaRPr>
            </a:p>
            <a:p>
              <a:pPr algn="r"/>
              <a:r>
                <a:rPr lang="en-US" sz="1400" spc="-70" dirty="0" smtClean="0">
                  <a:solidFill>
                    <a:srgbClr val="1662A3"/>
                  </a:solidFill>
                  <a:latin typeface="Myriad Web Pro" panose="020B0503030403020204" pitchFamily="34" charset="0"/>
                </a:rPr>
                <a:t>Rob McMillan &amp; Kelly Kavanagh</a:t>
              </a:r>
            </a:p>
            <a:p>
              <a:pPr algn="r"/>
              <a:r>
                <a:rPr lang="en-US" sz="900" spc="-70" dirty="0">
                  <a:solidFill>
                    <a:schemeClr val="tx1">
                      <a:lumMod val="50000"/>
                      <a:lumOff val="50000"/>
                    </a:schemeClr>
                  </a:solidFill>
                  <a:latin typeface="Myriad Web Pro" panose="020B0503030403020204" pitchFamily="34" charset="0"/>
                </a:rPr>
                <a:t>Technology Overview for Security Threat Intelligence Service Providers</a:t>
              </a:r>
            </a:p>
            <a:p>
              <a:pPr algn="r"/>
              <a:r>
                <a:rPr lang="en-US" sz="900" spc="-70" dirty="0">
                  <a:solidFill>
                    <a:schemeClr val="tx1">
                      <a:lumMod val="50000"/>
                      <a:lumOff val="50000"/>
                    </a:schemeClr>
                  </a:solidFill>
                  <a:latin typeface="Myriad Web Pro" panose="020B0503030403020204" pitchFamily="34" charset="0"/>
                </a:rPr>
                <a:t>Published: 16 October 2013</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6239526" y="845224"/>
              <a:ext cx="2157636" cy="477659"/>
            </a:xfrm>
            <a:prstGeom prst="rect">
              <a:avLst/>
            </a:prstGeom>
          </p:spPr>
        </p:pic>
      </p:grpSp>
    </p:spTree>
    <p:extLst>
      <p:ext uri="{BB962C8B-B14F-4D97-AF65-F5344CB8AC3E}">
        <p14:creationId xmlns:p14="http://schemas.microsoft.com/office/powerpoint/2010/main" xmlns="" val="1539722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676"/>
            <a:ext cx="6280060" cy="564452"/>
          </a:xfrm>
        </p:spPr>
        <p:txBody>
          <a:bodyPr>
            <a:noAutofit/>
          </a:bodyPr>
          <a:lstStyle/>
          <a:p>
            <a:r>
              <a:rPr lang="en-US" sz="2000" dirty="0" smtClean="0"/>
              <a:t>All Cyber Threat Intelligence is </a:t>
            </a:r>
            <a:r>
              <a:rPr lang="en-US" sz="2000" u="sng" dirty="0" smtClean="0"/>
              <a:t>Not</a:t>
            </a:r>
            <a:r>
              <a:rPr lang="en-US" sz="2000" dirty="0" smtClean="0"/>
              <a:t> Created Equal</a:t>
            </a:r>
            <a:endParaRPr lang="en-US" sz="2000" dirty="0"/>
          </a:p>
        </p:txBody>
      </p:sp>
      <p:grpSp>
        <p:nvGrpSpPr>
          <p:cNvPr id="7" name="Group 6"/>
          <p:cNvGrpSpPr/>
          <p:nvPr/>
        </p:nvGrpSpPr>
        <p:grpSpPr>
          <a:xfrm>
            <a:off x="483297" y="840400"/>
            <a:ext cx="3068172" cy="3781962"/>
            <a:chOff x="5784258" y="845224"/>
            <a:chExt cx="3068172" cy="3781962"/>
          </a:xfrm>
        </p:grpSpPr>
        <p:sp>
          <p:nvSpPr>
            <p:cNvPr id="8" name="Rectangle 7"/>
            <p:cNvSpPr/>
            <p:nvPr/>
          </p:nvSpPr>
          <p:spPr>
            <a:xfrm>
              <a:off x="5784258" y="1081354"/>
              <a:ext cx="3068172" cy="3545832"/>
            </a:xfrm>
            <a:prstGeom prst="rect">
              <a:avLst/>
            </a:prstGeom>
            <a:solidFill>
              <a:schemeClr val="bg1"/>
            </a:solidFill>
            <a:ln>
              <a:solidFill>
                <a:srgbClr val="1662A3"/>
              </a:solidFill>
            </a:ln>
            <a:effectLst>
              <a:outerShdw blurRad="50800" dist="38100" dir="2700000" algn="tl" rotWithShape="0">
                <a:srgbClr val="000000">
                  <a:alpha val="43000"/>
                </a:srgbClr>
              </a:outerShdw>
            </a:effectLst>
          </p:spPr>
          <p:txBody>
            <a:bodyPr wrap="square" rtlCol="0" anchor="t" anchorCtr="0">
              <a:noAutofit/>
            </a:bodyPr>
            <a:lstStyle/>
            <a:p>
              <a:pPr algn="ctr"/>
              <a:endParaRPr lang="en-US" sz="2000" spc="-70" dirty="0" smtClean="0">
                <a:latin typeface="Myriad Web Pro" panose="020B0503030403020204" pitchFamily="34" charset="0"/>
              </a:endParaRPr>
            </a:p>
            <a:p>
              <a:pPr algn="ctr"/>
              <a:endParaRPr lang="en-US" sz="2000" spc="-70" dirty="0" smtClean="0">
                <a:latin typeface="Myriad Web Pro" panose="020B0503030403020204" pitchFamily="34" charset="0"/>
              </a:endParaRPr>
            </a:p>
            <a:p>
              <a:pPr algn="ctr"/>
              <a:r>
                <a:rPr lang="en-US" sz="2000" spc="-70" dirty="0" smtClean="0">
                  <a:latin typeface="Myriad Web Pro" panose="020B0503030403020204" pitchFamily="34" charset="0"/>
                </a:rPr>
                <a:t>“</a:t>
              </a:r>
              <a:r>
                <a:rPr lang="en-US" sz="2000" spc="-70" dirty="0">
                  <a:latin typeface="Myriad Web Pro" panose="020B0503030403020204" pitchFamily="34" charset="0"/>
                </a:rPr>
                <a:t>Many vendors can provide raw information, but there are only a comparative few that provide true intelligence capabilities.”</a:t>
              </a:r>
              <a:endParaRPr lang="en-US" sz="2000" spc="-70" dirty="0" smtClean="0">
                <a:latin typeface="Myriad Web Pro" panose="020B0503030403020204" pitchFamily="34" charset="0"/>
              </a:endParaRPr>
            </a:p>
            <a:p>
              <a:pPr algn="ctr"/>
              <a:endParaRPr lang="en-US" sz="1600" spc="-70" dirty="0" smtClean="0">
                <a:latin typeface="Myriad Web Pro" panose="020B0503030403020204" pitchFamily="34" charset="0"/>
              </a:endParaRPr>
            </a:p>
            <a:p>
              <a:pPr algn="ctr"/>
              <a:endParaRPr lang="en-US" sz="1600" spc="-70" dirty="0">
                <a:latin typeface="Myriad Web Pro" panose="020B0503030403020204" pitchFamily="34" charset="0"/>
              </a:endParaRPr>
            </a:p>
            <a:p>
              <a:pPr algn="ctr"/>
              <a:endParaRPr lang="en-US" sz="1200" spc="-70" dirty="0" smtClean="0">
                <a:latin typeface="Myriad Web Pro" panose="020B0503030403020204" pitchFamily="34" charset="0"/>
              </a:endParaRPr>
            </a:p>
            <a:p>
              <a:pPr algn="r"/>
              <a:r>
                <a:rPr lang="en-US" sz="1400" spc="-70" dirty="0" smtClean="0">
                  <a:solidFill>
                    <a:srgbClr val="1662A3"/>
                  </a:solidFill>
                  <a:latin typeface="Myriad Web Pro" panose="020B0503030403020204" pitchFamily="34" charset="0"/>
                </a:rPr>
                <a:t>Rob McMillan &amp; Kelly Kavanagh</a:t>
              </a:r>
            </a:p>
            <a:p>
              <a:pPr algn="r"/>
              <a:r>
                <a:rPr lang="en-US" sz="900" spc="-70" dirty="0">
                  <a:solidFill>
                    <a:schemeClr val="tx1">
                      <a:lumMod val="50000"/>
                      <a:lumOff val="50000"/>
                    </a:schemeClr>
                  </a:solidFill>
                  <a:latin typeface="Myriad Web Pro" panose="020B0503030403020204" pitchFamily="34" charset="0"/>
                </a:rPr>
                <a:t>Technology Overview for Security Threat Intelligence Service Providers</a:t>
              </a:r>
            </a:p>
            <a:p>
              <a:pPr algn="r"/>
              <a:r>
                <a:rPr lang="en-US" sz="900" spc="-70" dirty="0">
                  <a:solidFill>
                    <a:schemeClr val="tx1">
                      <a:lumMod val="50000"/>
                      <a:lumOff val="50000"/>
                    </a:schemeClr>
                  </a:solidFill>
                  <a:latin typeface="Myriad Web Pro" panose="020B0503030403020204" pitchFamily="34" charset="0"/>
                </a:rPr>
                <a:t>Published: 16 October 2013</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6239526" y="845224"/>
              <a:ext cx="2157636" cy="477659"/>
            </a:xfrm>
            <a:prstGeom prst="rect">
              <a:avLst/>
            </a:prstGeom>
          </p:spPr>
        </p:pic>
      </p:grpSp>
      <p:grpSp>
        <p:nvGrpSpPr>
          <p:cNvPr id="15" name="Group 14"/>
          <p:cNvGrpSpPr/>
          <p:nvPr/>
        </p:nvGrpSpPr>
        <p:grpSpPr>
          <a:xfrm>
            <a:off x="5558507" y="829876"/>
            <a:ext cx="3068172" cy="3836865"/>
            <a:chOff x="2494188" y="488660"/>
            <a:chExt cx="3068172" cy="3836865"/>
          </a:xfrm>
        </p:grpSpPr>
        <p:sp>
          <p:nvSpPr>
            <p:cNvPr id="11" name="Rectangle 10"/>
            <p:cNvSpPr/>
            <p:nvPr/>
          </p:nvSpPr>
          <p:spPr>
            <a:xfrm>
              <a:off x="2494188" y="779693"/>
              <a:ext cx="3068172" cy="3545832"/>
            </a:xfrm>
            <a:prstGeom prst="rect">
              <a:avLst/>
            </a:prstGeom>
            <a:solidFill>
              <a:schemeClr val="bg1"/>
            </a:solidFill>
            <a:ln>
              <a:solidFill>
                <a:srgbClr val="28624C"/>
              </a:solidFill>
            </a:ln>
            <a:effectLst>
              <a:outerShdw blurRad="50800" dist="38100" dir="2700000" algn="tl" rotWithShape="0">
                <a:srgbClr val="000000">
                  <a:alpha val="43000"/>
                </a:srgbClr>
              </a:outerShdw>
            </a:effectLst>
          </p:spPr>
          <p:txBody>
            <a:bodyPr wrap="square" rtlCol="0" anchor="t" anchorCtr="0">
              <a:noAutofit/>
            </a:bodyPr>
            <a:lstStyle/>
            <a:p>
              <a:pPr algn="ctr"/>
              <a:endParaRPr lang="en-US" sz="2000" spc="-70" dirty="0" smtClean="0">
                <a:latin typeface="Myriad Web Pro" panose="020B0503030403020204" pitchFamily="34" charset="0"/>
              </a:endParaRPr>
            </a:p>
            <a:p>
              <a:endParaRPr lang="en-US" spc="-70" dirty="0" smtClean="0">
                <a:latin typeface="Myriad Web Pro" panose="020B0503030403020204" pitchFamily="34" charset="0"/>
              </a:endParaRPr>
            </a:p>
            <a:p>
              <a:r>
                <a:rPr lang="en-US" sz="2000" spc="-70" dirty="0" smtClean="0">
                  <a:latin typeface="Myriad Web Pro" panose="020B0503030403020204" pitchFamily="34" charset="0"/>
                </a:rPr>
                <a:t>Actionable Intelligence is:</a:t>
              </a:r>
            </a:p>
            <a:p>
              <a:pPr marL="342900" indent="-342900">
                <a:buFont typeface="Arial"/>
                <a:buChar char="•"/>
              </a:pPr>
              <a:r>
                <a:rPr lang="en-US" sz="1600" spc="-70" dirty="0" smtClean="0">
                  <a:latin typeface="Myriad Web Pro" panose="020B0503030403020204" pitchFamily="34" charset="0"/>
                </a:rPr>
                <a:t>Accurate</a:t>
              </a:r>
            </a:p>
            <a:p>
              <a:pPr marL="342900" indent="-342900">
                <a:buFont typeface="Arial"/>
                <a:buChar char="•"/>
              </a:pPr>
              <a:r>
                <a:rPr lang="en-US" sz="1600" spc="-70" dirty="0" smtClean="0">
                  <a:latin typeface="Myriad Web Pro" panose="020B0503030403020204" pitchFamily="34" charset="0"/>
                </a:rPr>
                <a:t>Aligned with your intelligence requirements</a:t>
              </a:r>
            </a:p>
            <a:p>
              <a:pPr marL="342900" indent="-342900">
                <a:buFont typeface="Arial"/>
                <a:buChar char="•"/>
              </a:pPr>
              <a:r>
                <a:rPr lang="en-US" sz="1600" spc="-70" dirty="0" smtClean="0">
                  <a:latin typeface="Myriad Web Pro" panose="020B0503030403020204" pitchFamily="34" charset="0"/>
                </a:rPr>
                <a:t>Integrated</a:t>
              </a:r>
            </a:p>
            <a:p>
              <a:pPr marL="342900" indent="-342900">
                <a:buFont typeface="Arial"/>
                <a:buChar char="•"/>
              </a:pPr>
              <a:r>
                <a:rPr lang="en-US" sz="1600" spc="-70" dirty="0" smtClean="0">
                  <a:latin typeface="Myriad Web Pro" panose="020B0503030403020204" pitchFamily="34" charset="0"/>
                </a:rPr>
                <a:t>Predictive</a:t>
              </a:r>
            </a:p>
            <a:p>
              <a:pPr marL="342900" indent="-342900">
                <a:buFont typeface="Arial"/>
                <a:buChar char="•"/>
              </a:pPr>
              <a:r>
                <a:rPr lang="en-US" sz="1600" spc="-70" dirty="0" smtClean="0">
                  <a:latin typeface="Myriad Web Pro" panose="020B0503030403020204" pitchFamily="34" charset="0"/>
                </a:rPr>
                <a:t>Relevant</a:t>
              </a:r>
            </a:p>
            <a:p>
              <a:pPr marL="342900" indent="-342900">
                <a:buFont typeface="Arial"/>
                <a:buChar char="•"/>
              </a:pPr>
              <a:r>
                <a:rPr lang="en-US" sz="1600" spc="-70" dirty="0" smtClean="0">
                  <a:latin typeface="Myriad Web Pro" panose="020B0503030403020204" pitchFamily="34" charset="0"/>
                </a:rPr>
                <a:t>Tailored</a:t>
              </a:r>
            </a:p>
            <a:p>
              <a:pPr marL="342900" indent="-342900">
                <a:buFont typeface="Arial"/>
                <a:buChar char="•"/>
              </a:pPr>
              <a:r>
                <a:rPr lang="en-US" sz="1600" spc="-70" dirty="0" smtClean="0">
                  <a:latin typeface="Myriad Web Pro" panose="020B0503030403020204" pitchFamily="34" charset="0"/>
                </a:rPr>
                <a:t>Timely</a:t>
              </a:r>
            </a:p>
            <a:p>
              <a:pPr algn="r"/>
              <a:r>
                <a:rPr lang="en-US" sz="1400" spc="-70" dirty="0" smtClean="0">
                  <a:solidFill>
                    <a:srgbClr val="1662A3"/>
                  </a:solidFill>
                  <a:latin typeface="Myriad Web Pro" panose="020B0503030403020204" pitchFamily="34" charset="0"/>
                </a:rPr>
                <a:t>Rick Holland</a:t>
              </a:r>
            </a:p>
            <a:p>
              <a:pPr algn="r"/>
              <a:r>
                <a:rPr lang="en-US" sz="900" spc="-70" dirty="0" smtClean="0">
                  <a:solidFill>
                    <a:schemeClr val="tx1">
                      <a:lumMod val="50000"/>
                      <a:lumOff val="50000"/>
                    </a:schemeClr>
                  </a:solidFill>
                  <a:latin typeface="Myriad Web Pro" panose="020B0503030403020204" pitchFamily="34" charset="0"/>
                </a:rPr>
                <a:t>Blog: Actionable </a:t>
              </a:r>
              <a:r>
                <a:rPr lang="en-US" sz="900" spc="-70" dirty="0">
                  <a:solidFill>
                    <a:schemeClr val="tx1">
                      <a:lumMod val="50000"/>
                      <a:lumOff val="50000"/>
                    </a:schemeClr>
                  </a:solidFill>
                  <a:latin typeface="Myriad Web Pro" panose="020B0503030403020204" pitchFamily="34" charset="0"/>
                </a:rPr>
                <a:t>Intelligence, Meet Terry Tate, Office </a:t>
              </a:r>
              <a:r>
                <a:rPr lang="en-US" sz="900" spc="-70" dirty="0" smtClean="0">
                  <a:solidFill>
                    <a:schemeClr val="tx1">
                      <a:lumMod val="50000"/>
                      <a:lumOff val="50000"/>
                    </a:schemeClr>
                  </a:solidFill>
                  <a:latin typeface="Myriad Web Pro" panose="020B0503030403020204" pitchFamily="34" charset="0"/>
                </a:rPr>
                <a:t>Linebacker</a:t>
              </a:r>
            </a:p>
            <a:p>
              <a:pPr algn="r"/>
              <a:r>
                <a:rPr lang="en-US" sz="900" spc="-70" dirty="0" smtClean="0">
                  <a:solidFill>
                    <a:schemeClr val="tx1">
                      <a:lumMod val="50000"/>
                      <a:lumOff val="50000"/>
                    </a:schemeClr>
                  </a:solidFill>
                  <a:latin typeface="Myriad Web Pro" panose="020B0503030403020204" pitchFamily="34" charset="0"/>
                </a:rPr>
                <a:t>Published</a:t>
              </a:r>
              <a:r>
                <a:rPr lang="en-US" sz="900" spc="-70" dirty="0">
                  <a:solidFill>
                    <a:schemeClr val="tx1">
                      <a:lumMod val="50000"/>
                      <a:lumOff val="50000"/>
                    </a:schemeClr>
                  </a:solidFill>
                  <a:latin typeface="Myriad Web Pro" panose="020B0503030403020204" pitchFamily="34" charset="0"/>
                </a:rPr>
                <a:t>: </a:t>
              </a:r>
              <a:r>
                <a:rPr lang="en-US" sz="900" spc="-70" dirty="0" smtClean="0">
                  <a:solidFill>
                    <a:schemeClr val="tx1">
                      <a:lumMod val="50000"/>
                      <a:lumOff val="50000"/>
                    </a:schemeClr>
                  </a:solidFill>
                  <a:latin typeface="Myriad Web Pro" panose="020B0503030403020204" pitchFamily="34" charset="0"/>
                </a:rPr>
                <a:t>11 February 2014</a:t>
              </a:r>
              <a:endParaRPr lang="en-US" sz="900" spc="-70" dirty="0">
                <a:solidFill>
                  <a:schemeClr val="tx1">
                    <a:lumMod val="50000"/>
                    <a:lumOff val="50000"/>
                  </a:schemeClr>
                </a:solidFill>
                <a:latin typeface="Myriad Web Pro" panose="020B0503030403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3189495" y="488660"/>
              <a:ext cx="1831256" cy="603546"/>
            </a:xfrm>
            <a:prstGeom prst="rect">
              <a:avLst/>
            </a:prstGeom>
          </p:spPr>
        </p:pic>
      </p:grpSp>
      <p:sp>
        <p:nvSpPr>
          <p:cNvPr id="12" name="Footer Placeholder 3"/>
          <p:cNvSpPr>
            <a:spLocks noGrp="1"/>
          </p:cNvSpPr>
          <p:nvPr>
            <p:ph type="ftr" sz="quarter" idx="3"/>
          </p:nvPr>
        </p:nvSpPr>
        <p:spPr>
          <a:xfrm>
            <a:off x="457201" y="4847548"/>
            <a:ext cx="6035879" cy="228600"/>
          </a:xfrm>
        </p:spPr>
        <p:txBody>
          <a:bodyPr/>
          <a:lstStyle/>
          <a:p>
            <a:r>
              <a:rPr lang="en-US" dirty="0" smtClean="0"/>
              <a:t>Proprietary and Confidential Information. © Copyright 2014, iSIGHT Partners, Inc. All Rights Reserved     </a:t>
            </a:r>
            <a:r>
              <a:rPr lang="en-US" b="1" dirty="0" smtClean="0"/>
              <a:t>www.isightpartners.com </a:t>
            </a:r>
          </a:p>
        </p:txBody>
      </p:sp>
      <p:sp>
        <p:nvSpPr>
          <p:cNvPr id="16" name="Slide Number Placeholder 3"/>
          <p:cNvSpPr txBox="1">
            <a:spLocks/>
          </p:cNvSpPr>
          <p:nvPr/>
        </p:nvSpPr>
        <p:spPr>
          <a:xfrm>
            <a:off x="6837028" y="4839614"/>
            <a:ext cx="1849772" cy="24447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65000"/>
                    <a:lumOff val="35000"/>
                  </a:schemeClr>
                </a:solidFill>
                <a:latin typeface="Calibri" panose="020F0502020204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E5DC65-1EBE-45F4-907D-B305B59F99F8}" type="slidenum">
              <a:rPr lang="en-US" smtClean="0"/>
              <a:pPr/>
              <a:t>8</a:t>
            </a:fld>
            <a:endParaRPr lang="en-US" dirty="0"/>
          </a:p>
        </p:txBody>
      </p:sp>
    </p:spTree>
    <p:extLst>
      <p:ext uri="{BB962C8B-B14F-4D97-AF65-F5344CB8AC3E}">
        <p14:creationId xmlns:p14="http://schemas.microsoft.com/office/powerpoint/2010/main" xmlns="" val="3159110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flipH="1" flipV="1">
            <a:off x="628455" y="1342438"/>
            <a:ext cx="3825801" cy="1294481"/>
          </a:xfrm>
          <a:prstGeom prst="rect">
            <a:avLst/>
          </a:prstGeom>
          <a:gradFill>
            <a:gsLst>
              <a:gs pos="0">
                <a:srgbClr val="1C7090">
                  <a:alpha val="49000"/>
                </a:srgbClr>
              </a:gs>
              <a:gs pos="100000">
                <a:schemeClr val="accent1">
                  <a:tint val="23500"/>
                  <a:satMod val="160000"/>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2000">
              <a:solidFill>
                <a:prstClr val="white"/>
              </a:solidFill>
            </a:endParaRPr>
          </a:p>
        </p:txBody>
      </p:sp>
      <p:sp>
        <p:nvSpPr>
          <p:cNvPr id="44" name="Rectangle 43"/>
          <p:cNvSpPr/>
          <p:nvPr/>
        </p:nvSpPr>
        <p:spPr>
          <a:xfrm flipH="1">
            <a:off x="628455" y="2729791"/>
            <a:ext cx="3825801" cy="1286147"/>
          </a:xfrm>
          <a:prstGeom prst="rect">
            <a:avLst/>
          </a:prstGeom>
          <a:gradFill>
            <a:gsLst>
              <a:gs pos="0">
                <a:srgbClr val="1C7090">
                  <a:alpha val="49000"/>
                </a:srgbClr>
              </a:gs>
              <a:gs pos="100000">
                <a:schemeClr val="accent1">
                  <a:tint val="23500"/>
                  <a:satMod val="160000"/>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2000">
              <a:solidFill>
                <a:prstClr val="white"/>
              </a:solidFill>
            </a:endParaRPr>
          </a:p>
        </p:txBody>
      </p:sp>
      <p:sp>
        <p:nvSpPr>
          <p:cNvPr id="157" name="Isosceles Triangle 156"/>
          <p:cNvSpPr/>
          <p:nvPr/>
        </p:nvSpPr>
        <p:spPr>
          <a:xfrm>
            <a:off x="1323975" y="2970061"/>
            <a:ext cx="6477000" cy="1533661"/>
          </a:xfrm>
          <a:prstGeom prst="triangle">
            <a:avLst/>
          </a:prstGeom>
          <a:solidFill>
            <a:schemeClr val="tx1">
              <a:lumMod val="95000"/>
              <a:lumOff val="5000"/>
            </a:schemeClr>
          </a:solidFill>
          <a:ln>
            <a:noFill/>
          </a:ln>
          <a:effectLst>
            <a:outerShdw blurRad="88900" dist="152400" dir="5400000" algn="t" rotWithShape="0">
              <a:schemeClr val="tx1">
                <a:alpha val="8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6" name="Rectangle 95"/>
          <p:cNvSpPr/>
          <p:nvPr/>
        </p:nvSpPr>
        <p:spPr>
          <a:xfrm>
            <a:off x="1323975" y="4219027"/>
            <a:ext cx="6464338" cy="328680"/>
          </a:xfrm>
          <a:prstGeom prst="rect">
            <a:avLst/>
          </a:prstGeom>
          <a:gradFill>
            <a:gsLst>
              <a:gs pos="0">
                <a:srgbClr val="6F2927"/>
              </a:gs>
              <a:gs pos="100000">
                <a:srgbClr val="95373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dirty="0">
                <a:solidFill>
                  <a:prstClr val="white"/>
                </a:solidFill>
              </a:rPr>
              <a:t>Threat Sources</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38329" y="1518895"/>
            <a:ext cx="2644123" cy="2342349"/>
          </a:xfrm>
          <a:prstGeom prst="rect">
            <a:avLst/>
          </a:prstGeom>
        </p:spPr>
      </p:pic>
      <p:sp>
        <p:nvSpPr>
          <p:cNvPr id="69" name="Rectangle 68"/>
          <p:cNvSpPr/>
          <p:nvPr/>
        </p:nvSpPr>
        <p:spPr>
          <a:xfrm>
            <a:off x="1323977" y="798621"/>
            <a:ext cx="6464336" cy="353836"/>
          </a:xfrm>
          <a:prstGeom prst="rect">
            <a:avLst/>
          </a:prstGeom>
          <a:gradFill>
            <a:gsLst>
              <a:gs pos="0">
                <a:srgbClr val="014060"/>
              </a:gs>
              <a:gs pos="100000">
                <a:srgbClr val="1C709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a:solidFill>
                  <a:prstClr val="white"/>
                </a:solidFill>
              </a:rPr>
              <a:t>Attack </a:t>
            </a:r>
            <a:r>
              <a:rPr lang="en-US" sz="1600" dirty="0" smtClean="0">
                <a:solidFill>
                  <a:prstClr val="white"/>
                </a:solidFill>
              </a:rPr>
              <a:t>Surface</a:t>
            </a:r>
            <a:endParaRPr lang="en-US" sz="1600" dirty="0">
              <a:solidFill>
                <a:prstClr val="white"/>
              </a:solidFill>
            </a:endParaRPr>
          </a:p>
        </p:txBody>
      </p:sp>
      <p:sp>
        <p:nvSpPr>
          <p:cNvPr id="7" name="Isosceles Triangle 6"/>
          <p:cNvSpPr/>
          <p:nvPr/>
        </p:nvSpPr>
        <p:spPr>
          <a:xfrm flipV="1">
            <a:off x="1323975" y="1151709"/>
            <a:ext cx="6477000" cy="1533661"/>
          </a:xfrm>
          <a:prstGeom prst="triangle">
            <a:avLst/>
          </a:prstGeom>
          <a:solidFill>
            <a:srgbClr val="114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Isosceles Triangle 7"/>
          <p:cNvSpPr/>
          <p:nvPr/>
        </p:nvSpPr>
        <p:spPr>
          <a:xfrm>
            <a:off x="1323975" y="2685369"/>
            <a:ext cx="6477000" cy="1533661"/>
          </a:xfrm>
          <a:prstGeom prst="triangle">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48" name="Group 47"/>
          <p:cNvGrpSpPr/>
          <p:nvPr/>
        </p:nvGrpSpPr>
        <p:grpSpPr>
          <a:xfrm>
            <a:off x="879776" y="1811461"/>
            <a:ext cx="2899728" cy="807571"/>
            <a:chOff x="270168" y="2114490"/>
            <a:chExt cx="3196932" cy="1076763"/>
          </a:xfrm>
        </p:grpSpPr>
        <p:sp>
          <p:nvSpPr>
            <p:cNvPr id="42" name="TextBox 41"/>
            <p:cNvSpPr txBox="1"/>
            <p:nvPr/>
          </p:nvSpPr>
          <p:spPr>
            <a:xfrm flipH="1">
              <a:off x="270170" y="2114490"/>
              <a:ext cx="3196930" cy="451406"/>
            </a:xfrm>
            <a:prstGeom prst="rect">
              <a:avLst/>
            </a:prstGeom>
            <a:noFill/>
          </p:spPr>
          <p:txBody>
            <a:bodyPr wrap="square" rtlCol="0">
              <a:spAutoFit/>
            </a:bodyPr>
            <a:lstStyle/>
            <a:p>
              <a:pPr defTabSz="914400"/>
              <a:r>
                <a:rPr lang="en-US" sz="1600" b="1" dirty="0" smtClean="0">
                  <a:solidFill>
                    <a:prstClr val="black"/>
                  </a:solidFill>
                </a:rPr>
                <a:t>Customer Side</a:t>
              </a:r>
              <a:endParaRPr lang="en-US" sz="1600" dirty="0">
                <a:solidFill>
                  <a:prstClr val="black"/>
                </a:solidFill>
              </a:endParaRPr>
            </a:p>
          </p:txBody>
        </p:sp>
        <p:sp>
          <p:nvSpPr>
            <p:cNvPr id="43" name="TextBox 42"/>
            <p:cNvSpPr txBox="1"/>
            <p:nvPr/>
          </p:nvSpPr>
          <p:spPr>
            <a:xfrm flipH="1">
              <a:off x="270168" y="2391033"/>
              <a:ext cx="2479508" cy="800220"/>
            </a:xfrm>
            <a:prstGeom prst="rect">
              <a:avLst/>
            </a:prstGeom>
            <a:noFill/>
          </p:spPr>
          <p:txBody>
            <a:bodyPr wrap="square" rtlCol="0">
              <a:spAutoFit/>
            </a:bodyPr>
            <a:lstStyle/>
            <a:p>
              <a:pPr defTabSz="914400"/>
              <a:r>
                <a:rPr lang="en-US" sz="1100" dirty="0" smtClean="0">
                  <a:solidFill>
                    <a:prstClr val="black"/>
                  </a:solidFill>
                </a:rPr>
                <a:t>People, process, and technology helps them determine possible risks.</a:t>
              </a:r>
              <a:endParaRPr lang="en-US" sz="1100" dirty="0">
                <a:solidFill>
                  <a:prstClr val="black"/>
                </a:solidFill>
              </a:endParaRPr>
            </a:p>
          </p:txBody>
        </p:sp>
      </p:grpSp>
      <p:grpSp>
        <p:nvGrpSpPr>
          <p:cNvPr id="47" name="Group 46"/>
          <p:cNvGrpSpPr/>
          <p:nvPr/>
        </p:nvGrpSpPr>
        <p:grpSpPr>
          <a:xfrm>
            <a:off x="879793" y="2745051"/>
            <a:ext cx="2899727" cy="840497"/>
            <a:chOff x="270169" y="3598944"/>
            <a:chExt cx="3196931" cy="1120661"/>
          </a:xfrm>
        </p:grpSpPr>
        <p:sp>
          <p:nvSpPr>
            <p:cNvPr id="45" name="TextBox 44"/>
            <p:cNvSpPr txBox="1"/>
            <p:nvPr/>
          </p:nvSpPr>
          <p:spPr>
            <a:xfrm flipH="1">
              <a:off x="270170" y="3598944"/>
              <a:ext cx="3196930" cy="451405"/>
            </a:xfrm>
            <a:prstGeom prst="rect">
              <a:avLst/>
            </a:prstGeom>
            <a:noFill/>
          </p:spPr>
          <p:txBody>
            <a:bodyPr wrap="square" rtlCol="0">
              <a:spAutoFit/>
            </a:bodyPr>
            <a:lstStyle/>
            <a:p>
              <a:pPr defTabSz="914400"/>
              <a:r>
                <a:rPr lang="en-US" sz="1600" b="1" dirty="0">
                  <a:solidFill>
                    <a:prstClr val="black"/>
                  </a:solidFill>
                </a:rPr>
                <a:t>Intelligence from iSIGHT</a:t>
              </a:r>
              <a:endParaRPr lang="en-US" sz="1600" dirty="0">
                <a:solidFill>
                  <a:prstClr val="black"/>
                </a:solidFill>
              </a:endParaRPr>
            </a:p>
          </p:txBody>
        </p:sp>
        <p:sp>
          <p:nvSpPr>
            <p:cNvPr id="46" name="TextBox 45"/>
            <p:cNvSpPr txBox="1"/>
            <p:nvPr/>
          </p:nvSpPr>
          <p:spPr>
            <a:xfrm flipH="1">
              <a:off x="270169" y="3898869"/>
              <a:ext cx="3142313" cy="820736"/>
            </a:xfrm>
            <a:prstGeom prst="rect">
              <a:avLst/>
            </a:prstGeom>
            <a:noFill/>
          </p:spPr>
          <p:txBody>
            <a:bodyPr wrap="square" rtlCol="0">
              <a:spAutoFit/>
            </a:bodyPr>
            <a:lstStyle/>
            <a:p>
              <a:pPr defTabSz="914400"/>
              <a:r>
                <a:rPr lang="en-US" sz="1100" dirty="0">
                  <a:solidFill>
                    <a:prstClr val="black"/>
                  </a:solidFill>
                </a:rPr>
                <a:t>iSIGHT Intelligence helps </a:t>
              </a:r>
              <a:r>
                <a:rPr lang="en-US" sz="1100" dirty="0" smtClean="0">
                  <a:solidFill>
                    <a:prstClr val="black"/>
                  </a:solidFill>
                </a:rPr>
                <a:t>them determine </a:t>
              </a:r>
              <a:r>
                <a:rPr lang="en-US" sz="1100" dirty="0">
                  <a:solidFill>
                    <a:prstClr val="black"/>
                  </a:solidFill>
                </a:rPr>
                <a:t>which events </a:t>
              </a:r>
              <a:r>
                <a:rPr lang="en-US" sz="1100" dirty="0" smtClean="0">
                  <a:solidFill>
                    <a:prstClr val="black"/>
                  </a:solidFill>
                </a:rPr>
                <a:t>pose the </a:t>
              </a:r>
              <a:r>
                <a:rPr lang="en-US" sz="1100" dirty="0">
                  <a:solidFill>
                    <a:prstClr val="black"/>
                  </a:solidFill>
                </a:rPr>
                <a:t>greatest </a:t>
              </a:r>
              <a:r>
                <a:rPr lang="en-US" sz="1100" dirty="0" smtClean="0">
                  <a:solidFill>
                    <a:prstClr val="black"/>
                  </a:solidFill>
                </a:rPr>
                <a:t>risk</a:t>
              </a:r>
            </a:p>
            <a:p>
              <a:pPr defTabSz="914400"/>
              <a:r>
                <a:rPr lang="en-US" sz="1100" dirty="0" smtClean="0">
                  <a:solidFill>
                    <a:prstClr val="black"/>
                  </a:solidFill>
                </a:rPr>
                <a:t>to their unique </a:t>
              </a:r>
              <a:r>
                <a:rPr lang="en-US" sz="1100" dirty="0">
                  <a:solidFill>
                    <a:prstClr val="black"/>
                  </a:solidFill>
                </a:rPr>
                <a:t>organization</a:t>
              </a:r>
              <a:r>
                <a:rPr lang="en-US" sz="1200" dirty="0">
                  <a:solidFill>
                    <a:prstClr val="black"/>
                  </a:solidFill>
                </a:rPr>
                <a:t>.</a:t>
              </a:r>
            </a:p>
          </p:txBody>
        </p:sp>
      </p:grpSp>
      <p:sp>
        <p:nvSpPr>
          <p:cNvPr id="2" name="Title 1"/>
          <p:cNvSpPr>
            <a:spLocks noGrp="1"/>
          </p:cNvSpPr>
          <p:nvPr>
            <p:ph type="title"/>
          </p:nvPr>
        </p:nvSpPr>
        <p:spPr/>
        <p:txBody>
          <a:bodyPr>
            <a:normAutofit/>
          </a:bodyPr>
          <a:lstStyle/>
          <a:p>
            <a:r>
              <a:rPr lang="en-US" sz="2000" dirty="0"/>
              <a:t>Shrink the problem</a:t>
            </a:r>
          </a:p>
        </p:txBody>
      </p:sp>
      <p:sp>
        <p:nvSpPr>
          <p:cNvPr id="32" name="Down Arrow 31"/>
          <p:cNvSpPr/>
          <p:nvPr/>
        </p:nvSpPr>
        <p:spPr>
          <a:xfrm>
            <a:off x="377085" y="811495"/>
            <a:ext cx="502699" cy="1855143"/>
          </a:xfrm>
          <a:prstGeom prst="downArrow">
            <a:avLst>
              <a:gd name="adj1" fmla="val 73320"/>
              <a:gd name="adj2" fmla="val 50000"/>
            </a:avLst>
          </a:prstGeom>
          <a:gradFill flip="none" rotWithShape="1">
            <a:gsLst>
              <a:gs pos="0">
                <a:schemeClr val="tx1">
                  <a:lumMod val="85000"/>
                  <a:lumOff val="15000"/>
                </a:schemeClr>
              </a:gs>
              <a:gs pos="100000">
                <a:schemeClr val="bg1">
                  <a:alpha val="67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nvGrpSpPr>
          <p:cNvPr id="111" name="Group 110"/>
          <p:cNvGrpSpPr/>
          <p:nvPr/>
        </p:nvGrpSpPr>
        <p:grpSpPr>
          <a:xfrm>
            <a:off x="3982739" y="2102651"/>
            <a:ext cx="1146823" cy="1128493"/>
            <a:chOff x="3689837" y="2552699"/>
            <a:chExt cx="1752600" cy="1752600"/>
          </a:xfrm>
        </p:grpSpPr>
        <p:sp>
          <p:nvSpPr>
            <p:cNvPr id="12" name="Rectangle 11"/>
            <p:cNvSpPr/>
            <p:nvPr/>
          </p:nvSpPr>
          <p:spPr>
            <a:xfrm>
              <a:off x="3689837" y="2552699"/>
              <a:ext cx="1752600" cy="1752600"/>
            </a:xfrm>
            <a:prstGeom prst="rect">
              <a:avLst/>
            </a:prstGeom>
            <a:gradFill flip="none" rotWithShape="1">
              <a:gsLst>
                <a:gs pos="0">
                  <a:schemeClr val="bg1">
                    <a:lumMod val="85000"/>
                  </a:schemeClr>
                </a:gs>
                <a:gs pos="100000">
                  <a:schemeClr val="bg1"/>
                </a:gs>
              </a:gsLst>
              <a:lin ang="162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66050" y="2728912"/>
              <a:ext cx="1400175" cy="1400175"/>
            </a:xfrm>
            <a:prstGeom prst="rect">
              <a:avLst/>
            </a:prstGeom>
          </p:spPr>
        </p:pic>
      </p:grpSp>
      <p:grpSp>
        <p:nvGrpSpPr>
          <p:cNvPr id="155" name="Group 154"/>
          <p:cNvGrpSpPr/>
          <p:nvPr/>
        </p:nvGrpSpPr>
        <p:grpSpPr>
          <a:xfrm>
            <a:off x="1643678" y="3252223"/>
            <a:ext cx="5856644" cy="950324"/>
            <a:chOff x="1775079" y="4266646"/>
            <a:chExt cx="5579574" cy="1145444"/>
          </a:xfrm>
        </p:grpSpPr>
        <p:grpSp>
          <p:nvGrpSpPr>
            <p:cNvPr id="148" name="Group 147"/>
            <p:cNvGrpSpPr/>
            <p:nvPr/>
          </p:nvGrpSpPr>
          <p:grpSpPr>
            <a:xfrm>
              <a:off x="1775079" y="4352743"/>
              <a:ext cx="5579574" cy="1059347"/>
              <a:chOff x="1775079" y="4315216"/>
              <a:chExt cx="5579574" cy="1059347"/>
            </a:xfrm>
            <a:solidFill>
              <a:srgbClr val="411817"/>
            </a:solidFill>
          </p:grpSpPr>
          <p:sp>
            <p:nvSpPr>
              <p:cNvPr id="149" name="Freeform 148"/>
              <p:cNvSpPr/>
              <p:nvPr/>
            </p:nvSpPr>
            <p:spPr>
              <a:xfrm>
                <a:off x="1775079" y="4982775"/>
                <a:ext cx="5579574" cy="391788"/>
              </a:xfrm>
              <a:custGeom>
                <a:avLst/>
                <a:gdLst>
                  <a:gd name="connsiteX0" fmla="*/ 0 w 6457950"/>
                  <a:gd name="connsiteY0" fmla="*/ 847725 h 847725"/>
                  <a:gd name="connsiteX1" fmla="*/ 1352550 w 6457950"/>
                  <a:gd name="connsiteY1" fmla="*/ 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741642 w 6457950"/>
                  <a:gd name="connsiteY2" fmla="*/ 0 h 847725"/>
                  <a:gd name="connsiteX3" fmla="*/ 6457950 w 6457950"/>
                  <a:gd name="connsiteY3" fmla="*/ 838200 h 847725"/>
                  <a:gd name="connsiteX4" fmla="*/ 0 w 6457950"/>
                  <a:gd name="connsiteY4" fmla="*/ 847725 h 847725"/>
                  <a:gd name="connsiteX0" fmla="*/ 0 w 6457950"/>
                  <a:gd name="connsiteY0" fmla="*/ 830335 h 830335"/>
                  <a:gd name="connsiteX1" fmla="*/ 725749 w 6457950"/>
                  <a:gd name="connsiteY1" fmla="*/ 0 h 830335"/>
                  <a:gd name="connsiteX2" fmla="*/ 5751139 w 6457950"/>
                  <a:gd name="connsiteY2" fmla="*/ 69559 h 830335"/>
                  <a:gd name="connsiteX3" fmla="*/ 6457950 w 6457950"/>
                  <a:gd name="connsiteY3" fmla="*/ 820810 h 830335"/>
                  <a:gd name="connsiteX4" fmla="*/ 0 w 6457950"/>
                  <a:gd name="connsiteY4" fmla="*/ 830335 h 830335"/>
                  <a:gd name="connsiteX0" fmla="*/ 0 w 6457950"/>
                  <a:gd name="connsiteY0" fmla="*/ 865115 h 865115"/>
                  <a:gd name="connsiteX1" fmla="*/ 725749 w 6457950"/>
                  <a:gd name="connsiteY1" fmla="*/ 34780 h 865115"/>
                  <a:gd name="connsiteX2" fmla="*/ 5751139 w 6457950"/>
                  <a:gd name="connsiteY2" fmla="*/ 0 h 865115"/>
                  <a:gd name="connsiteX3" fmla="*/ 6457950 w 6457950"/>
                  <a:gd name="connsiteY3" fmla="*/ 855590 h 865115"/>
                  <a:gd name="connsiteX4" fmla="*/ 0 w 6457950"/>
                  <a:gd name="connsiteY4" fmla="*/ 865115 h 865115"/>
                  <a:gd name="connsiteX0" fmla="*/ 0 w 6457950"/>
                  <a:gd name="connsiteY0" fmla="*/ 830335 h 830335"/>
                  <a:gd name="connsiteX1" fmla="*/ 725749 w 6457950"/>
                  <a:gd name="connsiteY1" fmla="*/ 0 h 830335"/>
                  <a:gd name="connsiteX2" fmla="*/ 5751139 w 6457950"/>
                  <a:gd name="connsiteY2" fmla="*/ 17389 h 830335"/>
                  <a:gd name="connsiteX3" fmla="*/ 6457950 w 6457950"/>
                  <a:gd name="connsiteY3" fmla="*/ 820810 h 830335"/>
                  <a:gd name="connsiteX4" fmla="*/ 0 w 6457950"/>
                  <a:gd name="connsiteY4" fmla="*/ 830335 h 8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950" h="830335">
                    <a:moveTo>
                      <a:pt x="0" y="830335"/>
                    </a:moveTo>
                    <a:lnTo>
                      <a:pt x="725749" y="0"/>
                    </a:lnTo>
                    <a:lnTo>
                      <a:pt x="5751139" y="17389"/>
                    </a:lnTo>
                    <a:lnTo>
                      <a:pt x="6457950" y="820810"/>
                    </a:lnTo>
                    <a:lnTo>
                      <a:pt x="0" y="8303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0" name="Freeform 149"/>
              <p:cNvSpPr/>
              <p:nvPr/>
            </p:nvSpPr>
            <p:spPr>
              <a:xfrm>
                <a:off x="2559781" y="4608182"/>
                <a:ext cx="4024438" cy="282589"/>
              </a:xfrm>
              <a:custGeom>
                <a:avLst/>
                <a:gdLst>
                  <a:gd name="connsiteX0" fmla="*/ 0 w 6457950"/>
                  <a:gd name="connsiteY0" fmla="*/ 847725 h 847725"/>
                  <a:gd name="connsiteX1" fmla="*/ 1352550 w 6457950"/>
                  <a:gd name="connsiteY1" fmla="*/ 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741642 w 6457950"/>
                  <a:gd name="connsiteY2" fmla="*/ 0 h 847725"/>
                  <a:gd name="connsiteX3" fmla="*/ 6457950 w 6457950"/>
                  <a:gd name="connsiteY3" fmla="*/ 838200 h 847725"/>
                  <a:gd name="connsiteX4" fmla="*/ 0 w 6457950"/>
                  <a:gd name="connsiteY4" fmla="*/ 847725 h 847725"/>
                  <a:gd name="connsiteX0" fmla="*/ 0 w 6457950"/>
                  <a:gd name="connsiteY0" fmla="*/ 830335 h 830335"/>
                  <a:gd name="connsiteX1" fmla="*/ 725749 w 6457950"/>
                  <a:gd name="connsiteY1" fmla="*/ 0 h 830335"/>
                  <a:gd name="connsiteX2" fmla="*/ 5751139 w 6457950"/>
                  <a:gd name="connsiteY2" fmla="*/ 69559 h 830335"/>
                  <a:gd name="connsiteX3" fmla="*/ 6457950 w 6457950"/>
                  <a:gd name="connsiteY3" fmla="*/ 820810 h 830335"/>
                  <a:gd name="connsiteX4" fmla="*/ 0 w 6457950"/>
                  <a:gd name="connsiteY4" fmla="*/ 830335 h 830335"/>
                  <a:gd name="connsiteX0" fmla="*/ 0 w 6457950"/>
                  <a:gd name="connsiteY0" fmla="*/ 865115 h 865115"/>
                  <a:gd name="connsiteX1" fmla="*/ 725749 w 6457950"/>
                  <a:gd name="connsiteY1" fmla="*/ 34780 h 865115"/>
                  <a:gd name="connsiteX2" fmla="*/ 5751139 w 6457950"/>
                  <a:gd name="connsiteY2" fmla="*/ 0 h 865115"/>
                  <a:gd name="connsiteX3" fmla="*/ 6457950 w 6457950"/>
                  <a:gd name="connsiteY3" fmla="*/ 855590 h 865115"/>
                  <a:gd name="connsiteX4" fmla="*/ 0 w 6457950"/>
                  <a:gd name="connsiteY4" fmla="*/ 865115 h 865115"/>
                  <a:gd name="connsiteX0" fmla="*/ 0 w 6457950"/>
                  <a:gd name="connsiteY0" fmla="*/ 830335 h 830335"/>
                  <a:gd name="connsiteX1" fmla="*/ 725749 w 6457950"/>
                  <a:gd name="connsiteY1" fmla="*/ 0 h 830335"/>
                  <a:gd name="connsiteX2" fmla="*/ 5751139 w 6457950"/>
                  <a:gd name="connsiteY2" fmla="*/ 17389 h 830335"/>
                  <a:gd name="connsiteX3" fmla="*/ 6457950 w 6457950"/>
                  <a:gd name="connsiteY3" fmla="*/ 820810 h 830335"/>
                  <a:gd name="connsiteX4" fmla="*/ 0 w 6457950"/>
                  <a:gd name="connsiteY4" fmla="*/ 830335 h 8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950" h="830335">
                    <a:moveTo>
                      <a:pt x="0" y="830335"/>
                    </a:moveTo>
                    <a:lnTo>
                      <a:pt x="725749" y="0"/>
                    </a:lnTo>
                    <a:lnTo>
                      <a:pt x="5751139" y="17389"/>
                    </a:lnTo>
                    <a:lnTo>
                      <a:pt x="6457950" y="820810"/>
                    </a:lnTo>
                    <a:lnTo>
                      <a:pt x="0" y="8303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1" name="Freeform 150"/>
              <p:cNvSpPr/>
              <p:nvPr/>
            </p:nvSpPr>
            <p:spPr>
              <a:xfrm>
                <a:off x="3097631" y="4315216"/>
                <a:ext cx="2947058" cy="206937"/>
              </a:xfrm>
              <a:custGeom>
                <a:avLst/>
                <a:gdLst>
                  <a:gd name="connsiteX0" fmla="*/ 0 w 6457950"/>
                  <a:gd name="connsiteY0" fmla="*/ 847725 h 847725"/>
                  <a:gd name="connsiteX1" fmla="*/ 1352550 w 6457950"/>
                  <a:gd name="connsiteY1" fmla="*/ 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741642 w 6457950"/>
                  <a:gd name="connsiteY2" fmla="*/ 0 h 847725"/>
                  <a:gd name="connsiteX3" fmla="*/ 6457950 w 6457950"/>
                  <a:gd name="connsiteY3" fmla="*/ 838200 h 847725"/>
                  <a:gd name="connsiteX4" fmla="*/ 0 w 6457950"/>
                  <a:gd name="connsiteY4" fmla="*/ 847725 h 847725"/>
                  <a:gd name="connsiteX0" fmla="*/ 0 w 6457950"/>
                  <a:gd name="connsiteY0" fmla="*/ 830335 h 830335"/>
                  <a:gd name="connsiteX1" fmla="*/ 725749 w 6457950"/>
                  <a:gd name="connsiteY1" fmla="*/ 0 h 830335"/>
                  <a:gd name="connsiteX2" fmla="*/ 5751139 w 6457950"/>
                  <a:gd name="connsiteY2" fmla="*/ 69559 h 830335"/>
                  <a:gd name="connsiteX3" fmla="*/ 6457950 w 6457950"/>
                  <a:gd name="connsiteY3" fmla="*/ 820810 h 830335"/>
                  <a:gd name="connsiteX4" fmla="*/ 0 w 6457950"/>
                  <a:gd name="connsiteY4" fmla="*/ 830335 h 830335"/>
                  <a:gd name="connsiteX0" fmla="*/ 0 w 6457950"/>
                  <a:gd name="connsiteY0" fmla="*/ 865115 h 865115"/>
                  <a:gd name="connsiteX1" fmla="*/ 725749 w 6457950"/>
                  <a:gd name="connsiteY1" fmla="*/ 34780 h 865115"/>
                  <a:gd name="connsiteX2" fmla="*/ 5751139 w 6457950"/>
                  <a:gd name="connsiteY2" fmla="*/ 0 h 865115"/>
                  <a:gd name="connsiteX3" fmla="*/ 6457950 w 6457950"/>
                  <a:gd name="connsiteY3" fmla="*/ 855590 h 865115"/>
                  <a:gd name="connsiteX4" fmla="*/ 0 w 6457950"/>
                  <a:gd name="connsiteY4" fmla="*/ 865115 h 865115"/>
                  <a:gd name="connsiteX0" fmla="*/ 0 w 6457950"/>
                  <a:gd name="connsiteY0" fmla="*/ 830335 h 830335"/>
                  <a:gd name="connsiteX1" fmla="*/ 725749 w 6457950"/>
                  <a:gd name="connsiteY1" fmla="*/ 0 h 830335"/>
                  <a:gd name="connsiteX2" fmla="*/ 5751139 w 6457950"/>
                  <a:gd name="connsiteY2" fmla="*/ 17389 h 830335"/>
                  <a:gd name="connsiteX3" fmla="*/ 6457950 w 6457950"/>
                  <a:gd name="connsiteY3" fmla="*/ 820810 h 830335"/>
                  <a:gd name="connsiteX4" fmla="*/ 0 w 6457950"/>
                  <a:gd name="connsiteY4" fmla="*/ 830335 h 8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950" h="830335">
                    <a:moveTo>
                      <a:pt x="0" y="830335"/>
                    </a:moveTo>
                    <a:lnTo>
                      <a:pt x="725749" y="0"/>
                    </a:lnTo>
                    <a:lnTo>
                      <a:pt x="5751139" y="17389"/>
                    </a:lnTo>
                    <a:lnTo>
                      <a:pt x="6457950" y="820810"/>
                    </a:lnTo>
                    <a:lnTo>
                      <a:pt x="0" y="8303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grpSp>
          <p:nvGrpSpPr>
            <p:cNvPr id="147" name="Group 146"/>
            <p:cNvGrpSpPr/>
            <p:nvPr/>
          </p:nvGrpSpPr>
          <p:grpSpPr>
            <a:xfrm>
              <a:off x="1775079" y="4266646"/>
              <a:ext cx="5579574" cy="1094939"/>
              <a:chOff x="1775079" y="4285840"/>
              <a:chExt cx="5579574" cy="1094939"/>
            </a:xfrm>
          </p:grpSpPr>
          <p:sp>
            <p:nvSpPr>
              <p:cNvPr id="125" name="Freeform 124"/>
              <p:cNvSpPr/>
              <p:nvPr/>
            </p:nvSpPr>
            <p:spPr>
              <a:xfrm>
                <a:off x="1775079" y="4947606"/>
                <a:ext cx="5579574" cy="391788"/>
              </a:xfrm>
              <a:custGeom>
                <a:avLst/>
                <a:gdLst>
                  <a:gd name="connsiteX0" fmla="*/ 0 w 6457950"/>
                  <a:gd name="connsiteY0" fmla="*/ 847725 h 847725"/>
                  <a:gd name="connsiteX1" fmla="*/ 1352550 w 6457950"/>
                  <a:gd name="connsiteY1" fmla="*/ 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741642 w 6457950"/>
                  <a:gd name="connsiteY2" fmla="*/ 0 h 847725"/>
                  <a:gd name="connsiteX3" fmla="*/ 6457950 w 6457950"/>
                  <a:gd name="connsiteY3" fmla="*/ 838200 h 847725"/>
                  <a:gd name="connsiteX4" fmla="*/ 0 w 6457950"/>
                  <a:gd name="connsiteY4" fmla="*/ 847725 h 847725"/>
                  <a:gd name="connsiteX0" fmla="*/ 0 w 6457950"/>
                  <a:gd name="connsiteY0" fmla="*/ 830335 h 830335"/>
                  <a:gd name="connsiteX1" fmla="*/ 725749 w 6457950"/>
                  <a:gd name="connsiteY1" fmla="*/ 0 h 830335"/>
                  <a:gd name="connsiteX2" fmla="*/ 5751139 w 6457950"/>
                  <a:gd name="connsiteY2" fmla="*/ 69559 h 830335"/>
                  <a:gd name="connsiteX3" fmla="*/ 6457950 w 6457950"/>
                  <a:gd name="connsiteY3" fmla="*/ 820810 h 830335"/>
                  <a:gd name="connsiteX4" fmla="*/ 0 w 6457950"/>
                  <a:gd name="connsiteY4" fmla="*/ 830335 h 830335"/>
                  <a:gd name="connsiteX0" fmla="*/ 0 w 6457950"/>
                  <a:gd name="connsiteY0" fmla="*/ 865115 h 865115"/>
                  <a:gd name="connsiteX1" fmla="*/ 725749 w 6457950"/>
                  <a:gd name="connsiteY1" fmla="*/ 34780 h 865115"/>
                  <a:gd name="connsiteX2" fmla="*/ 5751139 w 6457950"/>
                  <a:gd name="connsiteY2" fmla="*/ 0 h 865115"/>
                  <a:gd name="connsiteX3" fmla="*/ 6457950 w 6457950"/>
                  <a:gd name="connsiteY3" fmla="*/ 855590 h 865115"/>
                  <a:gd name="connsiteX4" fmla="*/ 0 w 6457950"/>
                  <a:gd name="connsiteY4" fmla="*/ 865115 h 865115"/>
                  <a:gd name="connsiteX0" fmla="*/ 0 w 6457950"/>
                  <a:gd name="connsiteY0" fmla="*/ 830335 h 830335"/>
                  <a:gd name="connsiteX1" fmla="*/ 725749 w 6457950"/>
                  <a:gd name="connsiteY1" fmla="*/ 0 h 830335"/>
                  <a:gd name="connsiteX2" fmla="*/ 5751139 w 6457950"/>
                  <a:gd name="connsiteY2" fmla="*/ 17389 h 830335"/>
                  <a:gd name="connsiteX3" fmla="*/ 6457950 w 6457950"/>
                  <a:gd name="connsiteY3" fmla="*/ 820810 h 830335"/>
                  <a:gd name="connsiteX4" fmla="*/ 0 w 6457950"/>
                  <a:gd name="connsiteY4" fmla="*/ 830335 h 8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950" h="830335">
                    <a:moveTo>
                      <a:pt x="0" y="830335"/>
                    </a:moveTo>
                    <a:lnTo>
                      <a:pt x="725749" y="0"/>
                    </a:lnTo>
                    <a:lnTo>
                      <a:pt x="5751139" y="17389"/>
                    </a:lnTo>
                    <a:lnTo>
                      <a:pt x="6457950" y="820810"/>
                    </a:lnTo>
                    <a:lnTo>
                      <a:pt x="0" y="830335"/>
                    </a:lnTo>
                    <a:close/>
                  </a:path>
                </a:pathLst>
              </a:custGeom>
              <a:gradFill flip="none" rotWithShape="1">
                <a:gsLst>
                  <a:gs pos="0">
                    <a:schemeClr val="bg1">
                      <a:lumMod val="75000"/>
                      <a:alpha val="67000"/>
                    </a:schemeClr>
                  </a:gs>
                  <a:gs pos="100000">
                    <a:schemeClr val="bg1">
                      <a:lumMod val="95000"/>
                      <a:alpha val="67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8" name="Freeform 127"/>
              <p:cNvSpPr/>
              <p:nvPr/>
            </p:nvSpPr>
            <p:spPr>
              <a:xfrm>
                <a:off x="2559781" y="4584736"/>
                <a:ext cx="4024438" cy="282589"/>
              </a:xfrm>
              <a:custGeom>
                <a:avLst/>
                <a:gdLst>
                  <a:gd name="connsiteX0" fmla="*/ 0 w 6457950"/>
                  <a:gd name="connsiteY0" fmla="*/ 847725 h 847725"/>
                  <a:gd name="connsiteX1" fmla="*/ 1352550 w 6457950"/>
                  <a:gd name="connsiteY1" fmla="*/ 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741642 w 6457950"/>
                  <a:gd name="connsiteY2" fmla="*/ 0 h 847725"/>
                  <a:gd name="connsiteX3" fmla="*/ 6457950 w 6457950"/>
                  <a:gd name="connsiteY3" fmla="*/ 838200 h 847725"/>
                  <a:gd name="connsiteX4" fmla="*/ 0 w 6457950"/>
                  <a:gd name="connsiteY4" fmla="*/ 847725 h 847725"/>
                  <a:gd name="connsiteX0" fmla="*/ 0 w 6457950"/>
                  <a:gd name="connsiteY0" fmla="*/ 830335 h 830335"/>
                  <a:gd name="connsiteX1" fmla="*/ 725749 w 6457950"/>
                  <a:gd name="connsiteY1" fmla="*/ 0 h 830335"/>
                  <a:gd name="connsiteX2" fmla="*/ 5751139 w 6457950"/>
                  <a:gd name="connsiteY2" fmla="*/ 69559 h 830335"/>
                  <a:gd name="connsiteX3" fmla="*/ 6457950 w 6457950"/>
                  <a:gd name="connsiteY3" fmla="*/ 820810 h 830335"/>
                  <a:gd name="connsiteX4" fmla="*/ 0 w 6457950"/>
                  <a:gd name="connsiteY4" fmla="*/ 830335 h 830335"/>
                  <a:gd name="connsiteX0" fmla="*/ 0 w 6457950"/>
                  <a:gd name="connsiteY0" fmla="*/ 865115 h 865115"/>
                  <a:gd name="connsiteX1" fmla="*/ 725749 w 6457950"/>
                  <a:gd name="connsiteY1" fmla="*/ 34780 h 865115"/>
                  <a:gd name="connsiteX2" fmla="*/ 5751139 w 6457950"/>
                  <a:gd name="connsiteY2" fmla="*/ 0 h 865115"/>
                  <a:gd name="connsiteX3" fmla="*/ 6457950 w 6457950"/>
                  <a:gd name="connsiteY3" fmla="*/ 855590 h 865115"/>
                  <a:gd name="connsiteX4" fmla="*/ 0 w 6457950"/>
                  <a:gd name="connsiteY4" fmla="*/ 865115 h 865115"/>
                  <a:gd name="connsiteX0" fmla="*/ 0 w 6457950"/>
                  <a:gd name="connsiteY0" fmla="*/ 830335 h 830335"/>
                  <a:gd name="connsiteX1" fmla="*/ 725749 w 6457950"/>
                  <a:gd name="connsiteY1" fmla="*/ 0 h 830335"/>
                  <a:gd name="connsiteX2" fmla="*/ 5751139 w 6457950"/>
                  <a:gd name="connsiteY2" fmla="*/ 17389 h 830335"/>
                  <a:gd name="connsiteX3" fmla="*/ 6457950 w 6457950"/>
                  <a:gd name="connsiteY3" fmla="*/ 820810 h 830335"/>
                  <a:gd name="connsiteX4" fmla="*/ 0 w 6457950"/>
                  <a:gd name="connsiteY4" fmla="*/ 830335 h 8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950" h="830335">
                    <a:moveTo>
                      <a:pt x="0" y="830335"/>
                    </a:moveTo>
                    <a:lnTo>
                      <a:pt x="725749" y="0"/>
                    </a:lnTo>
                    <a:lnTo>
                      <a:pt x="5751139" y="17389"/>
                    </a:lnTo>
                    <a:lnTo>
                      <a:pt x="6457950" y="820810"/>
                    </a:lnTo>
                    <a:lnTo>
                      <a:pt x="0" y="830335"/>
                    </a:lnTo>
                    <a:close/>
                  </a:path>
                </a:pathLst>
              </a:custGeom>
              <a:gradFill>
                <a:gsLst>
                  <a:gs pos="0">
                    <a:schemeClr val="bg1">
                      <a:lumMod val="75000"/>
                      <a:alpha val="67000"/>
                    </a:schemeClr>
                  </a:gs>
                  <a:gs pos="100000">
                    <a:schemeClr val="bg1">
                      <a:lumMod val="95000"/>
                      <a:alpha val="6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9" name="Freeform 128"/>
              <p:cNvSpPr/>
              <p:nvPr/>
            </p:nvSpPr>
            <p:spPr>
              <a:xfrm>
                <a:off x="3097631" y="4315216"/>
                <a:ext cx="2947058" cy="206937"/>
              </a:xfrm>
              <a:custGeom>
                <a:avLst/>
                <a:gdLst>
                  <a:gd name="connsiteX0" fmla="*/ 0 w 6457950"/>
                  <a:gd name="connsiteY0" fmla="*/ 847725 h 847725"/>
                  <a:gd name="connsiteX1" fmla="*/ 1352550 w 6457950"/>
                  <a:gd name="connsiteY1" fmla="*/ 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741642 w 6457950"/>
                  <a:gd name="connsiteY2" fmla="*/ 0 h 847725"/>
                  <a:gd name="connsiteX3" fmla="*/ 6457950 w 6457950"/>
                  <a:gd name="connsiteY3" fmla="*/ 838200 h 847725"/>
                  <a:gd name="connsiteX4" fmla="*/ 0 w 6457950"/>
                  <a:gd name="connsiteY4" fmla="*/ 847725 h 847725"/>
                  <a:gd name="connsiteX0" fmla="*/ 0 w 6457950"/>
                  <a:gd name="connsiteY0" fmla="*/ 830335 h 830335"/>
                  <a:gd name="connsiteX1" fmla="*/ 725749 w 6457950"/>
                  <a:gd name="connsiteY1" fmla="*/ 0 h 830335"/>
                  <a:gd name="connsiteX2" fmla="*/ 5751139 w 6457950"/>
                  <a:gd name="connsiteY2" fmla="*/ 69559 h 830335"/>
                  <a:gd name="connsiteX3" fmla="*/ 6457950 w 6457950"/>
                  <a:gd name="connsiteY3" fmla="*/ 820810 h 830335"/>
                  <a:gd name="connsiteX4" fmla="*/ 0 w 6457950"/>
                  <a:gd name="connsiteY4" fmla="*/ 830335 h 830335"/>
                  <a:gd name="connsiteX0" fmla="*/ 0 w 6457950"/>
                  <a:gd name="connsiteY0" fmla="*/ 865115 h 865115"/>
                  <a:gd name="connsiteX1" fmla="*/ 725749 w 6457950"/>
                  <a:gd name="connsiteY1" fmla="*/ 34780 h 865115"/>
                  <a:gd name="connsiteX2" fmla="*/ 5751139 w 6457950"/>
                  <a:gd name="connsiteY2" fmla="*/ 0 h 865115"/>
                  <a:gd name="connsiteX3" fmla="*/ 6457950 w 6457950"/>
                  <a:gd name="connsiteY3" fmla="*/ 855590 h 865115"/>
                  <a:gd name="connsiteX4" fmla="*/ 0 w 6457950"/>
                  <a:gd name="connsiteY4" fmla="*/ 865115 h 865115"/>
                  <a:gd name="connsiteX0" fmla="*/ 0 w 6457950"/>
                  <a:gd name="connsiteY0" fmla="*/ 830335 h 830335"/>
                  <a:gd name="connsiteX1" fmla="*/ 725749 w 6457950"/>
                  <a:gd name="connsiteY1" fmla="*/ 0 h 830335"/>
                  <a:gd name="connsiteX2" fmla="*/ 5751139 w 6457950"/>
                  <a:gd name="connsiteY2" fmla="*/ 17389 h 830335"/>
                  <a:gd name="connsiteX3" fmla="*/ 6457950 w 6457950"/>
                  <a:gd name="connsiteY3" fmla="*/ 820810 h 830335"/>
                  <a:gd name="connsiteX4" fmla="*/ 0 w 6457950"/>
                  <a:gd name="connsiteY4" fmla="*/ 830335 h 8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950" h="830335">
                    <a:moveTo>
                      <a:pt x="0" y="830335"/>
                    </a:moveTo>
                    <a:lnTo>
                      <a:pt x="725749" y="0"/>
                    </a:lnTo>
                    <a:lnTo>
                      <a:pt x="5751139" y="17389"/>
                    </a:lnTo>
                    <a:lnTo>
                      <a:pt x="6457950" y="820810"/>
                    </a:lnTo>
                    <a:lnTo>
                      <a:pt x="0" y="830335"/>
                    </a:lnTo>
                    <a:close/>
                  </a:path>
                </a:pathLst>
              </a:custGeom>
              <a:gradFill>
                <a:gsLst>
                  <a:gs pos="0">
                    <a:schemeClr val="bg1">
                      <a:lumMod val="75000"/>
                      <a:alpha val="67000"/>
                    </a:schemeClr>
                  </a:gs>
                  <a:gs pos="100000">
                    <a:schemeClr val="bg1">
                      <a:lumMod val="95000"/>
                      <a:alpha val="6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000">
                  <a:solidFill>
                    <a:prstClr val="white"/>
                  </a:solidFill>
                </a:endParaRPr>
              </a:p>
            </p:txBody>
          </p:sp>
          <p:sp>
            <p:nvSpPr>
              <p:cNvPr id="28" name="Rectangle 27"/>
              <p:cNvSpPr/>
              <p:nvPr/>
            </p:nvSpPr>
            <p:spPr>
              <a:xfrm>
                <a:off x="3191729" y="4285840"/>
                <a:ext cx="2760541" cy="306050"/>
              </a:xfrm>
              <a:prstGeom prst="rect">
                <a:avLst/>
              </a:prstGeom>
            </p:spPr>
            <p:txBody>
              <a:bodyPr wrap="square">
                <a:spAutoFit/>
              </a:bodyPr>
              <a:lstStyle/>
              <a:p>
                <a:pPr algn="ctr" defTabSz="914400"/>
                <a:r>
                  <a:rPr lang="en-US" sz="1050" b="1" dirty="0" smtClean="0">
                    <a:solidFill>
                      <a:prstClr val="black"/>
                    </a:solidFill>
                  </a:rPr>
                  <a:t>VERIFIED THREAT INDICATORS</a:t>
                </a:r>
                <a:endParaRPr lang="en-US" sz="1050" b="1" dirty="0">
                  <a:solidFill>
                    <a:prstClr val="black"/>
                  </a:solidFill>
                </a:endParaRPr>
              </a:p>
            </p:txBody>
          </p:sp>
          <p:sp>
            <p:nvSpPr>
              <p:cNvPr id="105" name="Rectangle 104"/>
              <p:cNvSpPr/>
              <p:nvPr/>
            </p:nvSpPr>
            <p:spPr>
              <a:xfrm>
                <a:off x="3191729" y="4573015"/>
                <a:ext cx="2760541" cy="333872"/>
              </a:xfrm>
              <a:prstGeom prst="rect">
                <a:avLst/>
              </a:prstGeom>
            </p:spPr>
            <p:txBody>
              <a:bodyPr wrap="square">
                <a:spAutoFit/>
              </a:bodyPr>
              <a:lstStyle/>
              <a:p>
                <a:pPr algn="ctr" defTabSz="914400"/>
                <a:r>
                  <a:rPr lang="en-US" sz="1200" b="1" dirty="0" smtClean="0">
                    <a:solidFill>
                      <a:prstClr val="black"/>
                    </a:solidFill>
                  </a:rPr>
                  <a:t>PRE-PROCESSED ANALYSIS</a:t>
                </a:r>
                <a:endParaRPr lang="en-US" sz="1200" b="1" dirty="0">
                  <a:solidFill>
                    <a:prstClr val="black"/>
                  </a:solidFill>
                </a:endParaRPr>
              </a:p>
            </p:txBody>
          </p:sp>
          <p:sp>
            <p:nvSpPr>
              <p:cNvPr id="109" name="Rectangle 108"/>
              <p:cNvSpPr/>
              <p:nvPr/>
            </p:nvSpPr>
            <p:spPr>
              <a:xfrm>
                <a:off x="2374696" y="4972713"/>
                <a:ext cx="4389520" cy="408066"/>
              </a:xfrm>
              <a:prstGeom prst="rect">
                <a:avLst/>
              </a:prstGeom>
            </p:spPr>
            <p:txBody>
              <a:bodyPr wrap="square">
                <a:spAutoFit/>
              </a:bodyPr>
              <a:lstStyle/>
              <a:p>
                <a:pPr algn="ctr" defTabSz="914400"/>
                <a:r>
                  <a:rPr lang="en-US" sz="1600" b="1" dirty="0" smtClean="0">
                    <a:solidFill>
                      <a:prstClr val="black"/>
                    </a:solidFill>
                  </a:rPr>
                  <a:t>RAW OBSERVATIONS</a:t>
                </a:r>
                <a:endParaRPr lang="en-US" sz="1600" b="1" dirty="0">
                  <a:solidFill>
                    <a:prstClr val="black"/>
                  </a:solidFill>
                </a:endParaRPr>
              </a:p>
            </p:txBody>
          </p:sp>
        </p:grpSp>
      </p:grpSp>
      <p:sp>
        <p:nvSpPr>
          <p:cNvPr id="156" name="Down Arrow 155"/>
          <p:cNvSpPr/>
          <p:nvPr/>
        </p:nvSpPr>
        <p:spPr>
          <a:xfrm flipV="1">
            <a:off x="377085" y="2666897"/>
            <a:ext cx="502699" cy="1855143"/>
          </a:xfrm>
          <a:prstGeom prst="downArrow">
            <a:avLst>
              <a:gd name="adj1" fmla="val 73320"/>
              <a:gd name="adj2" fmla="val 50000"/>
            </a:avLst>
          </a:prstGeom>
          <a:gradFill flip="none" rotWithShape="1">
            <a:gsLst>
              <a:gs pos="0">
                <a:schemeClr val="tx1">
                  <a:lumMod val="85000"/>
                  <a:lumOff val="15000"/>
                </a:schemeClr>
              </a:gs>
              <a:gs pos="100000">
                <a:schemeClr val="bg1">
                  <a:alpha val="67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nvGrpSpPr>
          <p:cNvPr id="189" name="Group 188"/>
          <p:cNvGrpSpPr/>
          <p:nvPr/>
        </p:nvGrpSpPr>
        <p:grpSpPr>
          <a:xfrm>
            <a:off x="1643678" y="1152457"/>
            <a:ext cx="5856644" cy="947588"/>
            <a:chOff x="1643678" y="1450822"/>
            <a:chExt cx="5856644" cy="1164034"/>
          </a:xfrm>
        </p:grpSpPr>
        <p:grpSp>
          <p:nvGrpSpPr>
            <p:cNvPr id="177" name="Group 176"/>
            <p:cNvGrpSpPr/>
            <p:nvPr/>
          </p:nvGrpSpPr>
          <p:grpSpPr>
            <a:xfrm flipV="1">
              <a:off x="1643678" y="1450822"/>
              <a:ext cx="5856644" cy="1059347"/>
              <a:chOff x="1775079" y="4315216"/>
              <a:chExt cx="5579574" cy="1059347"/>
            </a:xfrm>
            <a:solidFill>
              <a:srgbClr val="001F2E">
                <a:alpha val="67000"/>
              </a:srgbClr>
            </a:solidFill>
          </p:grpSpPr>
          <p:sp>
            <p:nvSpPr>
              <p:cNvPr id="185" name="Freeform 184"/>
              <p:cNvSpPr/>
              <p:nvPr/>
            </p:nvSpPr>
            <p:spPr>
              <a:xfrm>
                <a:off x="1775079" y="4982775"/>
                <a:ext cx="5579574" cy="391788"/>
              </a:xfrm>
              <a:custGeom>
                <a:avLst/>
                <a:gdLst>
                  <a:gd name="connsiteX0" fmla="*/ 0 w 6457950"/>
                  <a:gd name="connsiteY0" fmla="*/ 847725 h 847725"/>
                  <a:gd name="connsiteX1" fmla="*/ 1352550 w 6457950"/>
                  <a:gd name="connsiteY1" fmla="*/ 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741642 w 6457950"/>
                  <a:gd name="connsiteY2" fmla="*/ 0 h 847725"/>
                  <a:gd name="connsiteX3" fmla="*/ 6457950 w 6457950"/>
                  <a:gd name="connsiteY3" fmla="*/ 838200 h 847725"/>
                  <a:gd name="connsiteX4" fmla="*/ 0 w 6457950"/>
                  <a:gd name="connsiteY4" fmla="*/ 847725 h 847725"/>
                  <a:gd name="connsiteX0" fmla="*/ 0 w 6457950"/>
                  <a:gd name="connsiteY0" fmla="*/ 830335 h 830335"/>
                  <a:gd name="connsiteX1" fmla="*/ 725749 w 6457950"/>
                  <a:gd name="connsiteY1" fmla="*/ 0 h 830335"/>
                  <a:gd name="connsiteX2" fmla="*/ 5751139 w 6457950"/>
                  <a:gd name="connsiteY2" fmla="*/ 69559 h 830335"/>
                  <a:gd name="connsiteX3" fmla="*/ 6457950 w 6457950"/>
                  <a:gd name="connsiteY3" fmla="*/ 820810 h 830335"/>
                  <a:gd name="connsiteX4" fmla="*/ 0 w 6457950"/>
                  <a:gd name="connsiteY4" fmla="*/ 830335 h 830335"/>
                  <a:gd name="connsiteX0" fmla="*/ 0 w 6457950"/>
                  <a:gd name="connsiteY0" fmla="*/ 865115 h 865115"/>
                  <a:gd name="connsiteX1" fmla="*/ 725749 w 6457950"/>
                  <a:gd name="connsiteY1" fmla="*/ 34780 h 865115"/>
                  <a:gd name="connsiteX2" fmla="*/ 5751139 w 6457950"/>
                  <a:gd name="connsiteY2" fmla="*/ 0 h 865115"/>
                  <a:gd name="connsiteX3" fmla="*/ 6457950 w 6457950"/>
                  <a:gd name="connsiteY3" fmla="*/ 855590 h 865115"/>
                  <a:gd name="connsiteX4" fmla="*/ 0 w 6457950"/>
                  <a:gd name="connsiteY4" fmla="*/ 865115 h 865115"/>
                  <a:gd name="connsiteX0" fmla="*/ 0 w 6457950"/>
                  <a:gd name="connsiteY0" fmla="*/ 830335 h 830335"/>
                  <a:gd name="connsiteX1" fmla="*/ 725749 w 6457950"/>
                  <a:gd name="connsiteY1" fmla="*/ 0 h 830335"/>
                  <a:gd name="connsiteX2" fmla="*/ 5751139 w 6457950"/>
                  <a:gd name="connsiteY2" fmla="*/ 17389 h 830335"/>
                  <a:gd name="connsiteX3" fmla="*/ 6457950 w 6457950"/>
                  <a:gd name="connsiteY3" fmla="*/ 820810 h 830335"/>
                  <a:gd name="connsiteX4" fmla="*/ 0 w 6457950"/>
                  <a:gd name="connsiteY4" fmla="*/ 830335 h 8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950" h="830335">
                    <a:moveTo>
                      <a:pt x="0" y="830335"/>
                    </a:moveTo>
                    <a:lnTo>
                      <a:pt x="725749" y="0"/>
                    </a:lnTo>
                    <a:lnTo>
                      <a:pt x="5751139" y="17389"/>
                    </a:lnTo>
                    <a:lnTo>
                      <a:pt x="6457950" y="820810"/>
                    </a:lnTo>
                    <a:lnTo>
                      <a:pt x="0" y="8303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1" dirty="0">
                  <a:solidFill>
                    <a:prstClr val="white"/>
                  </a:solidFill>
                </a:endParaRPr>
              </a:p>
            </p:txBody>
          </p:sp>
          <p:sp>
            <p:nvSpPr>
              <p:cNvPr id="186" name="Freeform 185"/>
              <p:cNvSpPr/>
              <p:nvPr/>
            </p:nvSpPr>
            <p:spPr>
              <a:xfrm>
                <a:off x="2559781" y="4608182"/>
                <a:ext cx="4024438" cy="282589"/>
              </a:xfrm>
              <a:custGeom>
                <a:avLst/>
                <a:gdLst>
                  <a:gd name="connsiteX0" fmla="*/ 0 w 6457950"/>
                  <a:gd name="connsiteY0" fmla="*/ 847725 h 847725"/>
                  <a:gd name="connsiteX1" fmla="*/ 1352550 w 6457950"/>
                  <a:gd name="connsiteY1" fmla="*/ 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741642 w 6457950"/>
                  <a:gd name="connsiteY2" fmla="*/ 0 h 847725"/>
                  <a:gd name="connsiteX3" fmla="*/ 6457950 w 6457950"/>
                  <a:gd name="connsiteY3" fmla="*/ 838200 h 847725"/>
                  <a:gd name="connsiteX4" fmla="*/ 0 w 6457950"/>
                  <a:gd name="connsiteY4" fmla="*/ 847725 h 847725"/>
                  <a:gd name="connsiteX0" fmla="*/ 0 w 6457950"/>
                  <a:gd name="connsiteY0" fmla="*/ 830335 h 830335"/>
                  <a:gd name="connsiteX1" fmla="*/ 725749 w 6457950"/>
                  <a:gd name="connsiteY1" fmla="*/ 0 h 830335"/>
                  <a:gd name="connsiteX2" fmla="*/ 5751139 w 6457950"/>
                  <a:gd name="connsiteY2" fmla="*/ 69559 h 830335"/>
                  <a:gd name="connsiteX3" fmla="*/ 6457950 w 6457950"/>
                  <a:gd name="connsiteY3" fmla="*/ 820810 h 830335"/>
                  <a:gd name="connsiteX4" fmla="*/ 0 w 6457950"/>
                  <a:gd name="connsiteY4" fmla="*/ 830335 h 830335"/>
                  <a:gd name="connsiteX0" fmla="*/ 0 w 6457950"/>
                  <a:gd name="connsiteY0" fmla="*/ 865115 h 865115"/>
                  <a:gd name="connsiteX1" fmla="*/ 725749 w 6457950"/>
                  <a:gd name="connsiteY1" fmla="*/ 34780 h 865115"/>
                  <a:gd name="connsiteX2" fmla="*/ 5751139 w 6457950"/>
                  <a:gd name="connsiteY2" fmla="*/ 0 h 865115"/>
                  <a:gd name="connsiteX3" fmla="*/ 6457950 w 6457950"/>
                  <a:gd name="connsiteY3" fmla="*/ 855590 h 865115"/>
                  <a:gd name="connsiteX4" fmla="*/ 0 w 6457950"/>
                  <a:gd name="connsiteY4" fmla="*/ 865115 h 865115"/>
                  <a:gd name="connsiteX0" fmla="*/ 0 w 6457950"/>
                  <a:gd name="connsiteY0" fmla="*/ 830335 h 830335"/>
                  <a:gd name="connsiteX1" fmla="*/ 725749 w 6457950"/>
                  <a:gd name="connsiteY1" fmla="*/ 0 h 830335"/>
                  <a:gd name="connsiteX2" fmla="*/ 5751139 w 6457950"/>
                  <a:gd name="connsiteY2" fmla="*/ 17389 h 830335"/>
                  <a:gd name="connsiteX3" fmla="*/ 6457950 w 6457950"/>
                  <a:gd name="connsiteY3" fmla="*/ 820810 h 830335"/>
                  <a:gd name="connsiteX4" fmla="*/ 0 w 6457950"/>
                  <a:gd name="connsiteY4" fmla="*/ 830335 h 8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950" h="830335">
                    <a:moveTo>
                      <a:pt x="0" y="830335"/>
                    </a:moveTo>
                    <a:lnTo>
                      <a:pt x="725749" y="0"/>
                    </a:lnTo>
                    <a:lnTo>
                      <a:pt x="5751139" y="17389"/>
                    </a:lnTo>
                    <a:lnTo>
                      <a:pt x="6457950" y="820810"/>
                    </a:lnTo>
                    <a:lnTo>
                      <a:pt x="0" y="8303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1" dirty="0">
                  <a:solidFill>
                    <a:prstClr val="white"/>
                  </a:solidFill>
                </a:endParaRPr>
              </a:p>
            </p:txBody>
          </p:sp>
          <p:sp>
            <p:nvSpPr>
              <p:cNvPr id="187" name="Freeform 186"/>
              <p:cNvSpPr/>
              <p:nvPr/>
            </p:nvSpPr>
            <p:spPr>
              <a:xfrm>
                <a:off x="3097631" y="4315216"/>
                <a:ext cx="2947058" cy="206937"/>
              </a:xfrm>
              <a:custGeom>
                <a:avLst/>
                <a:gdLst>
                  <a:gd name="connsiteX0" fmla="*/ 0 w 6457950"/>
                  <a:gd name="connsiteY0" fmla="*/ 847725 h 847725"/>
                  <a:gd name="connsiteX1" fmla="*/ 1352550 w 6457950"/>
                  <a:gd name="connsiteY1" fmla="*/ 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741642 w 6457950"/>
                  <a:gd name="connsiteY2" fmla="*/ 0 h 847725"/>
                  <a:gd name="connsiteX3" fmla="*/ 6457950 w 6457950"/>
                  <a:gd name="connsiteY3" fmla="*/ 838200 h 847725"/>
                  <a:gd name="connsiteX4" fmla="*/ 0 w 6457950"/>
                  <a:gd name="connsiteY4" fmla="*/ 847725 h 847725"/>
                  <a:gd name="connsiteX0" fmla="*/ 0 w 6457950"/>
                  <a:gd name="connsiteY0" fmla="*/ 830335 h 830335"/>
                  <a:gd name="connsiteX1" fmla="*/ 725749 w 6457950"/>
                  <a:gd name="connsiteY1" fmla="*/ 0 h 830335"/>
                  <a:gd name="connsiteX2" fmla="*/ 5751139 w 6457950"/>
                  <a:gd name="connsiteY2" fmla="*/ 69559 h 830335"/>
                  <a:gd name="connsiteX3" fmla="*/ 6457950 w 6457950"/>
                  <a:gd name="connsiteY3" fmla="*/ 820810 h 830335"/>
                  <a:gd name="connsiteX4" fmla="*/ 0 w 6457950"/>
                  <a:gd name="connsiteY4" fmla="*/ 830335 h 830335"/>
                  <a:gd name="connsiteX0" fmla="*/ 0 w 6457950"/>
                  <a:gd name="connsiteY0" fmla="*/ 865115 h 865115"/>
                  <a:gd name="connsiteX1" fmla="*/ 725749 w 6457950"/>
                  <a:gd name="connsiteY1" fmla="*/ 34780 h 865115"/>
                  <a:gd name="connsiteX2" fmla="*/ 5751139 w 6457950"/>
                  <a:gd name="connsiteY2" fmla="*/ 0 h 865115"/>
                  <a:gd name="connsiteX3" fmla="*/ 6457950 w 6457950"/>
                  <a:gd name="connsiteY3" fmla="*/ 855590 h 865115"/>
                  <a:gd name="connsiteX4" fmla="*/ 0 w 6457950"/>
                  <a:gd name="connsiteY4" fmla="*/ 865115 h 865115"/>
                  <a:gd name="connsiteX0" fmla="*/ 0 w 6457950"/>
                  <a:gd name="connsiteY0" fmla="*/ 830335 h 830335"/>
                  <a:gd name="connsiteX1" fmla="*/ 725749 w 6457950"/>
                  <a:gd name="connsiteY1" fmla="*/ 0 h 830335"/>
                  <a:gd name="connsiteX2" fmla="*/ 5751139 w 6457950"/>
                  <a:gd name="connsiteY2" fmla="*/ 17389 h 830335"/>
                  <a:gd name="connsiteX3" fmla="*/ 6457950 w 6457950"/>
                  <a:gd name="connsiteY3" fmla="*/ 820810 h 830335"/>
                  <a:gd name="connsiteX4" fmla="*/ 0 w 6457950"/>
                  <a:gd name="connsiteY4" fmla="*/ 830335 h 8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950" h="830335">
                    <a:moveTo>
                      <a:pt x="0" y="830335"/>
                    </a:moveTo>
                    <a:lnTo>
                      <a:pt x="725749" y="0"/>
                    </a:lnTo>
                    <a:lnTo>
                      <a:pt x="5751139" y="17389"/>
                    </a:lnTo>
                    <a:lnTo>
                      <a:pt x="6457950" y="820810"/>
                    </a:lnTo>
                    <a:lnTo>
                      <a:pt x="0" y="8303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1" dirty="0">
                  <a:solidFill>
                    <a:prstClr val="white"/>
                  </a:solidFill>
                </a:endParaRPr>
              </a:p>
            </p:txBody>
          </p:sp>
        </p:grpSp>
        <p:grpSp>
          <p:nvGrpSpPr>
            <p:cNvPr id="178" name="Group 177"/>
            <p:cNvGrpSpPr/>
            <p:nvPr/>
          </p:nvGrpSpPr>
          <p:grpSpPr>
            <a:xfrm flipV="1">
              <a:off x="1643678" y="1540013"/>
              <a:ext cx="5856644" cy="1074843"/>
              <a:chOff x="1775079" y="4267250"/>
              <a:chExt cx="5579574" cy="1074843"/>
            </a:xfrm>
          </p:grpSpPr>
          <p:sp>
            <p:nvSpPr>
              <p:cNvPr id="179" name="Freeform 178"/>
              <p:cNvSpPr/>
              <p:nvPr/>
            </p:nvSpPr>
            <p:spPr>
              <a:xfrm>
                <a:off x="1775079" y="4947606"/>
                <a:ext cx="5579574" cy="391788"/>
              </a:xfrm>
              <a:custGeom>
                <a:avLst/>
                <a:gdLst>
                  <a:gd name="connsiteX0" fmla="*/ 0 w 6457950"/>
                  <a:gd name="connsiteY0" fmla="*/ 847725 h 847725"/>
                  <a:gd name="connsiteX1" fmla="*/ 1352550 w 6457950"/>
                  <a:gd name="connsiteY1" fmla="*/ 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741642 w 6457950"/>
                  <a:gd name="connsiteY2" fmla="*/ 0 h 847725"/>
                  <a:gd name="connsiteX3" fmla="*/ 6457950 w 6457950"/>
                  <a:gd name="connsiteY3" fmla="*/ 838200 h 847725"/>
                  <a:gd name="connsiteX4" fmla="*/ 0 w 6457950"/>
                  <a:gd name="connsiteY4" fmla="*/ 847725 h 847725"/>
                  <a:gd name="connsiteX0" fmla="*/ 0 w 6457950"/>
                  <a:gd name="connsiteY0" fmla="*/ 830335 h 830335"/>
                  <a:gd name="connsiteX1" fmla="*/ 725749 w 6457950"/>
                  <a:gd name="connsiteY1" fmla="*/ 0 h 830335"/>
                  <a:gd name="connsiteX2" fmla="*/ 5751139 w 6457950"/>
                  <a:gd name="connsiteY2" fmla="*/ 69559 h 830335"/>
                  <a:gd name="connsiteX3" fmla="*/ 6457950 w 6457950"/>
                  <a:gd name="connsiteY3" fmla="*/ 820810 h 830335"/>
                  <a:gd name="connsiteX4" fmla="*/ 0 w 6457950"/>
                  <a:gd name="connsiteY4" fmla="*/ 830335 h 830335"/>
                  <a:gd name="connsiteX0" fmla="*/ 0 w 6457950"/>
                  <a:gd name="connsiteY0" fmla="*/ 865115 h 865115"/>
                  <a:gd name="connsiteX1" fmla="*/ 725749 w 6457950"/>
                  <a:gd name="connsiteY1" fmla="*/ 34780 h 865115"/>
                  <a:gd name="connsiteX2" fmla="*/ 5751139 w 6457950"/>
                  <a:gd name="connsiteY2" fmla="*/ 0 h 865115"/>
                  <a:gd name="connsiteX3" fmla="*/ 6457950 w 6457950"/>
                  <a:gd name="connsiteY3" fmla="*/ 855590 h 865115"/>
                  <a:gd name="connsiteX4" fmla="*/ 0 w 6457950"/>
                  <a:gd name="connsiteY4" fmla="*/ 865115 h 865115"/>
                  <a:gd name="connsiteX0" fmla="*/ 0 w 6457950"/>
                  <a:gd name="connsiteY0" fmla="*/ 830335 h 830335"/>
                  <a:gd name="connsiteX1" fmla="*/ 725749 w 6457950"/>
                  <a:gd name="connsiteY1" fmla="*/ 0 h 830335"/>
                  <a:gd name="connsiteX2" fmla="*/ 5751139 w 6457950"/>
                  <a:gd name="connsiteY2" fmla="*/ 17389 h 830335"/>
                  <a:gd name="connsiteX3" fmla="*/ 6457950 w 6457950"/>
                  <a:gd name="connsiteY3" fmla="*/ 820810 h 830335"/>
                  <a:gd name="connsiteX4" fmla="*/ 0 w 6457950"/>
                  <a:gd name="connsiteY4" fmla="*/ 830335 h 8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950" h="830335">
                    <a:moveTo>
                      <a:pt x="0" y="830335"/>
                    </a:moveTo>
                    <a:lnTo>
                      <a:pt x="725749" y="0"/>
                    </a:lnTo>
                    <a:lnTo>
                      <a:pt x="5751139" y="17389"/>
                    </a:lnTo>
                    <a:lnTo>
                      <a:pt x="6457950" y="820810"/>
                    </a:lnTo>
                    <a:lnTo>
                      <a:pt x="0" y="830335"/>
                    </a:lnTo>
                    <a:close/>
                  </a:path>
                </a:pathLst>
              </a:custGeom>
              <a:gradFill flip="none" rotWithShape="1">
                <a:gsLst>
                  <a:gs pos="0">
                    <a:schemeClr val="bg1">
                      <a:lumMod val="75000"/>
                      <a:alpha val="67000"/>
                    </a:schemeClr>
                  </a:gs>
                  <a:gs pos="100000">
                    <a:schemeClr val="bg1">
                      <a:lumMod val="95000"/>
                      <a:alpha val="67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1" dirty="0">
                  <a:solidFill>
                    <a:prstClr val="white"/>
                  </a:solidFill>
                </a:endParaRPr>
              </a:p>
            </p:txBody>
          </p:sp>
          <p:sp>
            <p:nvSpPr>
              <p:cNvPr id="180" name="Freeform 179"/>
              <p:cNvSpPr/>
              <p:nvPr/>
            </p:nvSpPr>
            <p:spPr>
              <a:xfrm>
                <a:off x="2559781" y="4584736"/>
                <a:ext cx="4024438" cy="282589"/>
              </a:xfrm>
              <a:custGeom>
                <a:avLst/>
                <a:gdLst>
                  <a:gd name="connsiteX0" fmla="*/ 0 w 6457950"/>
                  <a:gd name="connsiteY0" fmla="*/ 847725 h 847725"/>
                  <a:gd name="connsiteX1" fmla="*/ 1352550 w 6457950"/>
                  <a:gd name="connsiteY1" fmla="*/ 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741642 w 6457950"/>
                  <a:gd name="connsiteY2" fmla="*/ 0 h 847725"/>
                  <a:gd name="connsiteX3" fmla="*/ 6457950 w 6457950"/>
                  <a:gd name="connsiteY3" fmla="*/ 838200 h 847725"/>
                  <a:gd name="connsiteX4" fmla="*/ 0 w 6457950"/>
                  <a:gd name="connsiteY4" fmla="*/ 847725 h 847725"/>
                  <a:gd name="connsiteX0" fmla="*/ 0 w 6457950"/>
                  <a:gd name="connsiteY0" fmla="*/ 830335 h 830335"/>
                  <a:gd name="connsiteX1" fmla="*/ 725749 w 6457950"/>
                  <a:gd name="connsiteY1" fmla="*/ 0 h 830335"/>
                  <a:gd name="connsiteX2" fmla="*/ 5751139 w 6457950"/>
                  <a:gd name="connsiteY2" fmla="*/ 69559 h 830335"/>
                  <a:gd name="connsiteX3" fmla="*/ 6457950 w 6457950"/>
                  <a:gd name="connsiteY3" fmla="*/ 820810 h 830335"/>
                  <a:gd name="connsiteX4" fmla="*/ 0 w 6457950"/>
                  <a:gd name="connsiteY4" fmla="*/ 830335 h 830335"/>
                  <a:gd name="connsiteX0" fmla="*/ 0 w 6457950"/>
                  <a:gd name="connsiteY0" fmla="*/ 865115 h 865115"/>
                  <a:gd name="connsiteX1" fmla="*/ 725749 w 6457950"/>
                  <a:gd name="connsiteY1" fmla="*/ 34780 h 865115"/>
                  <a:gd name="connsiteX2" fmla="*/ 5751139 w 6457950"/>
                  <a:gd name="connsiteY2" fmla="*/ 0 h 865115"/>
                  <a:gd name="connsiteX3" fmla="*/ 6457950 w 6457950"/>
                  <a:gd name="connsiteY3" fmla="*/ 855590 h 865115"/>
                  <a:gd name="connsiteX4" fmla="*/ 0 w 6457950"/>
                  <a:gd name="connsiteY4" fmla="*/ 865115 h 865115"/>
                  <a:gd name="connsiteX0" fmla="*/ 0 w 6457950"/>
                  <a:gd name="connsiteY0" fmla="*/ 830335 h 830335"/>
                  <a:gd name="connsiteX1" fmla="*/ 725749 w 6457950"/>
                  <a:gd name="connsiteY1" fmla="*/ 0 h 830335"/>
                  <a:gd name="connsiteX2" fmla="*/ 5751139 w 6457950"/>
                  <a:gd name="connsiteY2" fmla="*/ 17389 h 830335"/>
                  <a:gd name="connsiteX3" fmla="*/ 6457950 w 6457950"/>
                  <a:gd name="connsiteY3" fmla="*/ 820810 h 830335"/>
                  <a:gd name="connsiteX4" fmla="*/ 0 w 6457950"/>
                  <a:gd name="connsiteY4" fmla="*/ 830335 h 8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950" h="830335">
                    <a:moveTo>
                      <a:pt x="0" y="830335"/>
                    </a:moveTo>
                    <a:lnTo>
                      <a:pt x="725749" y="0"/>
                    </a:lnTo>
                    <a:lnTo>
                      <a:pt x="5751139" y="17389"/>
                    </a:lnTo>
                    <a:lnTo>
                      <a:pt x="6457950" y="820810"/>
                    </a:lnTo>
                    <a:lnTo>
                      <a:pt x="0" y="830335"/>
                    </a:lnTo>
                    <a:close/>
                  </a:path>
                </a:pathLst>
              </a:custGeom>
              <a:gradFill>
                <a:gsLst>
                  <a:gs pos="0">
                    <a:schemeClr val="bg1">
                      <a:lumMod val="75000"/>
                      <a:alpha val="67000"/>
                    </a:schemeClr>
                  </a:gs>
                  <a:gs pos="100000">
                    <a:schemeClr val="bg1">
                      <a:lumMod val="95000"/>
                      <a:alpha val="6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1" dirty="0">
                  <a:solidFill>
                    <a:prstClr val="white"/>
                  </a:solidFill>
                </a:endParaRPr>
              </a:p>
            </p:txBody>
          </p:sp>
          <p:sp>
            <p:nvSpPr>
              <p:cNvPr id="181" name="Freeform 180"/>
              <p:cNvSpPr/>
              <p:nvPr/>
            </p:nvSpPr>
            <p:spPr>
              <a:xfrm>
                <a:off x="3097631" y="4315216"/>
                <a:ext cx="2947058" cy="206937"/>
              </a:xfrm>
              <a:custGeom>
                <a:avLst/>
                <a:gdLst>
                  <a:gd name="connsiteX0" fmla="*/ 0 w 6457950"/>
                  <a:gd name="connsiteY0" fmla="*/ 847725 h 847725"/>
                  <a:gd name="connsiteX1" fmla="*/ 1352550 w 6457950"/>
                  <a:gd name="connsiteY1" fmla="*/ 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086350 w 6457950"/>
                  <a:gd name="connsiteY2" fmla="*/ 0 h 847725"/>
                  <a:gd name="connsiteX3" fmla="*/ 6457950 w 6457950"/>
                  <a:gd name="connsiteY3" fmla="*/ 838200 h 847725"/>
                  <a:gd name="connsiteX4" fmla="*/ 0 w 6457950"/>
                  <a:gd name="connsiteY4" fmla="*/ 847725 h 847725"/>
                  <a:gd name="connsiteX0" fmla="*/ 0 w 6457950"/>
                  <a:gd name="connsiteY0" fmla="*/ 847725 h 847725"/>
                  <a:gd name="connsiteX1" fmla="*/ 725749 w 6457950"/>
                  <a:gd name="connsiteY1" fmla="*/ 17390 h 847725"/>
                  <a:gd name="connsiteX2" fmla="*/ 5741642 w 6457950"/>
                  <a:gd name="connsiteY2" fmla="*/ 0 h 847725"/>
                  <a:gd name="connsiteX3" fmla="*/ 6457950 w 6457950"/>
                  <a:gd name="connsiteY3" fmla="*/ 838200 h 847725"/>
                  <a:gd name="connsiteX4" fmla="*/ 0 w 6457950"/>
                  <a:gd name="connsiteY4" fmla="*/ 847725 h 847725"/>
                  <a:gd name="connsiteX0" fmla="*/ 0 w 6457950"/>
                  <a:gd name="connsiteY0" fmla="*/ 830335 h 830335"/>
                  <a:gd name="connsiteX1" fmla="*/ 725749 w 6457950"/>
                  <a:gd name="connsiteY1" fmla="*/ 0 h 830335"/>
                  <a:gd name="connsiteX2" fmla="*/ 5751139 w 6457950"/>
                  <a:gd name="connsiteY2" fmla="*/ 69559 h 830335"/>
                  <a:gd name="connsiteX3" fmla="*/ 6457950 w 6457950"/>
                  <a:gd name="connsiteY3" fmla="*/ 820810 h 830335"/>
                  <a:gd name="connsiteX4" fmla="*/ 0 w 6457950"/>
                  <a:gd name="connsiteY4" fmla="*/ 830335 h 830335"/>
                  <a:gd name="connsiteX0" fmla="*/ 0 w 6457950"/>
                  <a:gd name="connsiteY0" fmla="*/ 865115 h 865115"/>
                  <a:gd name="connsiteX1" fmla="*/ 725749 w 6457950"/>
                  <a:gd name="connsiteY1" fmla="*/ 34780 h 865115"/>
                  <a:gd name="connsiteX2" fmla="*/ 5751139 w 6457950"/>
                  <a:gd name="connsiteY2" fmla="*/ 0 h 865115"/>
                  <a:gd name="connsiteX3" fmla="*/ 6457950 w 6457950"/>
                  <a:gd name="connsiteY3" fmla="*/ 855590 h 865115"/>
                  <a:gd name="connsiteX4" fmla="*/ 0 w 6457950"/>
                  <a:gd name="connsiteY4" fmla="*/ 865115 h 865115"/>
                  <a:gd name="connsiteX0" fmla="*/ 0 w 6457950"/>
                  <a:gd name="connsiteY0" fmla="*/ 830335 h 830335"/>
                  <a:gd name="connsiteX1" fmla="*/ 725749 w 6457950"/>
                  <a:gd name="connsiteY1" fmla="*/ 0 h 830335"/>
                  <a:gd name="connsiteX2" fmla="*/ 5751139 w 6457950"/>
                  <a:gd name="connsiteY2" fmla="*/ 17389 h 830335"/>
                  <a:gd name="connsiteX3" fmla="*/ 6457950 w 6457950"/>
                  <a:gd name="connsiteY3" fmla="*/ 820810 h 830335"/>
                  <a:gd name="connsiteX4" fmla="*/ 0 w 6457950"/>
                  <a:gd name="connsiteY4" fmla="*/ 830335 h 8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950" h="830335">
                    <a:moveTo>
                      <a:pt x="0" y="830335"/>
                    </a:moveTo>
                    <a:lnTo>
                      <a:pt x="725749" y="0"/>
                    </a:lnTo>
                    <a:lnTo>
                      <a:pt x="5751139" y="17389"/>
                    </a:lnTo>
                    <a:lnTo>
                      <a:pt x="6457950" y="820810"/>
                    </a:lnTo>
                    <a:lnTo>
                      <a:pt x="0" y="830335"/>
                    </a:lnTo>
                    <a:close/>
                  </a:path>
                </a:pathLst>
              </a:custGeom>
              <a:gradFill>
                <a:gsLst>
                  <a:gs pos="0">
                    <a:schemeClr val="bg1">
                      <a:lumMod val="75000"/>
                      <a:alpha val="67000"/>
                    </a:schemeClr>
                  </a:gs>
                  <a:gs pos="100000">
                    <a:schemeClr val="bg1">
                      <a:lumMod val="95000"/>
                      <a:alpha val="6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b="1" dirty="0">
                  <a:solidFill>
                    <a:prstClr val="white"/>
                  </a:solidFill>
                </a:endParaRPr>
              </a:p>
            </p:txBody>
          </p:sp>
          <p:sp>
            <p:nvSpPr>
              <p:cNvPr id="182" name="Rectangle 181"/>
              <p:cNvSpPr/>
              <p:nvPr/>
            </p:nvSpPr>
            <p:spPr>
              <a:xfrm flipV="1">
                <a:off x="3191729" y="4267250"/>
                <a:ext cx="2760541" cy="302462"/>
              </a:xfrm>
              <a:prstGeom prst="rect">
                <a:avLst/>
              </a:prstGeom>
            </p:spPr>
            <p:txBody>
              <a:bodyPr wrap="square">
                <a:spAutoFit/>
              </a:bodyPr>
              <a:lstStyle/>
              <a:p>
                <a:pPr algn="ctr" defTabSz="914400"/>
                <a:r>
                  <a:rPr lang="en-US" sz="1000" b="1" dirty="0" smtClean="0">
                    <a:solidFill>
                      <a:prstClr val="black"/>
                    </a:solidFill>
                  </a:rPr>
                  <a:t>INCIDENT INDICATORS</a:t>
                </a:r>
                <a:endParaRPr lang="en-US" sz="1000" b="1" dirty="0">
                  <a:solidFill>
                    <a:prstClr val="black"/>
                  </a:solidFill>
                </a:endParaRPr>
              </a:p>
            </p:txBody>
          </p:sp>
          <p:sp>
            <p:nvSpPr>
              <p:cNvPr id="183" name="Rectangle 182"/>
              <p:cNvSpPr/>
              <p:nvPr/>
            </p:nvSpPr>
            <p:spPr>
              <a:xfrm flipV="1">
                <a:off x="3191729" y="4562984"/>
                <a:ext cx="2760541" cy="340270"/>
              </a:xfrm>
              <a:prstGeom prst="rect">
                <a:avLst/>
              </a:prstGeom>
            </p:spPr>
            <p:txBody>
              <a:bodyPr wrap="square">
                <a:spAutoFit/>
              </a:bodyPr>
              <a:lstStyle/>
              <a:p>
                <a:pPr algn="ctr" defTabSz="914400"/>
                <a:r>
                  <a:rPr lang="en-US" sz="1200" b="1" dirty="0" smtClean="0">
                    <a:solidFill>
                      <a:prstClr val="black"/>
                    </a:solidFill>
                  </a:rPr>
                  <a:t>CORRELATED EVENTS</a:t>
                </a:r>
                <a:endParaRPr lang="en-US" sz="1200" b="1" dirty="0">
                  <a:solidFill>
                    <a:prstClr val="black"/>
                  </a:solidFill>
                </a:endParaRPr>
              </a:p>
            </p:txBody>
          </p:sp>
          <p:sp>
            <p:nvSpPr>
              <p:cNvPr id="184" name="Rectangle 183"/>
              <p:cNvSpPr/>
              <p:nvPr/>
            </p:nvSpPr>
            <p:spPr>
              <a:xfrm flipV="1">
                <a:off x="2374696" y="4926207"/>
                <a:ext cx="4389520" cy="415886"/>
              </a:xfrm>
              <a:prstGeom prst="rect">
                <a:avLst/>
              </a:prstGeom>
            </p:spPr>
            <p:txBody>
              <a:bodyPr wrap="square">
                <a:spAutoFit/>
              </a:bodyPr>
              <a:lstStyle/>
              <a:p>
                <a:pPr algn="ctr" defTabSz="914400"/>
                <a:r>
                  <a:rPr lang="en-US" sz="1600" b="1" dirty="0" smtClean="0">
                    <a:solidFill>
                      <a:prstClr val="black"/>
                    </a:solidFill>
                  </a:rPr>
                  <a:t>ATTACK ALERTS</a:t>
                </a:r>
                <a:endParaRPr lang="en-US" sz="1600" b="1" dirty="0">
                  <a:solidFill>
                    <a:prstClr val="black"/>
                  </a:solidFill>
                </a:endParaRPr>
              </a:p>
            </p:txBody>
          </p:sp>
        </p:grpSp>
      </p:grpSp>
      <p:grpSp>
        <p:nvGrpSpPr>
          <p:cNvPr id="13" name="Group 12"/>
          <p:cNvGrpSpPr/>
          <p:nvPr/>
        </p:nvGrpSpPr>
        <p:grpSpPr>
          <a:xfrm>
            <a:off x="5129556" y="2303984"/>
            <a:ext cx="1332204" cy="674721"/>
            <a:chOff x="5129556" y="2312692"/>
            <a:chExt cx="1332204" cy="674721"/>
          </a:xfrm>
        </p:grpSpPr>
        <p:sp>
          <p:nvSpPr>
            <p:cNvPr id="91" name="Down Arrow 90"/>
            <p:cNvSpPr/>
            <p:nvPr/>
          </p:nvSpPr>
          <p:spPr>
            <a:xfrm rot="5400000">
              <a:off x="5458297" y="1983951"/>
              <a:ext cx="674721" cy="1332204"/>
            </a:xfrm>
            <a:prstGeom prst="downArrow">
              <a:avLst>
                <a:gd name="adj1" fmla="val 73320"/>
                <a:gd name="adj2" fmla="val 50000"/>
              </a:avLst>
            </a:prstGeom>
            <a:gradFill flip="none" rotWithShape="1">
              <a:gsLst>
                <a:gs pos="57000">
                  <a:srgbClr val="953735"/>
                </a:gs>
                <a:gs pos="100000">
                  <a:schemeClr val="bg1">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nvSpPr>
          <p:spPr>
            <a:xfrm>
              <a:off x="5242636" y="2519248"/>
              <a:ext cx="1202573" cy="261610"/>
            </a:xfrm>
            <a:prstGeom prst="rect">
              <a:avLst/>
            </a:prstGeom>
          </p:spPr>
          <p:txBody>
            <a:bodyPr wrap="none">
              <a:spAutoFit/>
            </a:bodyPr>
            <a:lstStyle/>
            <a:p>
              <a:r>
                <a:rPr lang="en-US" sz="1100" b="1" dirty="0">
                  <a:solidFill>
                    <a:schemeClr val="bg1"/>
                  </a:solidFill>
                </a:rPr>
                <a:t>Noise to Signal</a:t>
              </a:r>
            </a:p>
          </p:txBody>
        </p:sp>
      </p:grpSp>
      <p:sp>
        <p:nvSpPr>
          <p:cNvPr id="51" name="Footer Placeholder 3"/>
          <p:cNvSpPr>
            <a:spLocks noGrp="1"/>
          </p:cNvSpPr>
          <p:nvPr>
            <p:ph type="ftr" sz="quarter" idx="3"/>
          </p:nvPr>
        </p:nvSpPr>
        <p:spPr>
          <a:xfrm>
            <a:off x="457201" y="4847548"/>
            <a:ext cx="6035879" cy="228600"/>
          </a:xfrm>
        </p:spPr>
        <p:txBody>
          <a:bodyPr/>
          <a:lstStyle/>
          <a:p>
            <a:r>
              <a:rPr lang="en-US" dirty="0" smtClean="0"/>
              <a:t>Proprietary and Confidential Information. © Copyright 2014, iSIGHT Partners, Inc. All Rights Reserved     </a:t>
            </a:r>
            <a:r>
              <a:rPr lang="en-US" b="1" dirty="0" smtClean="0"/>
              <a:t>www.isightpartners.com </a:t>
            </a:r>
          </a:p>
        </p:txBody>
      </p:sp>
      <p:sp>
        <p:nvSpPr>
          <p:cNvPr id="53" name="Slide Number Placeholder 3"/>
          <p:cNvSpPr txBox="1">
            <a:spLocks/>
          </p:cNvSpPr>
          <p:nvPr/>
        </p:nvSpPr>
        <p:spPr>
          <a:xfrm>
            <a:off x="6837028" y="4839614"/>
            <a:ext cx="1849772" cy="24447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lumMod val="65000"/>
                    <a:lumOff val="35000"/>
                  </a:schemeClr>
                </a:solidFill>
                <a:latin typeface="Calibri" panose="020F0502020204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E5DC65-1EBE-45F4-907D-B305B59F99F8}" type="slidenum">
              <a:rPr lang="en-US" smtClean="0"/>
              <a:pPr/>
              <a:t>9</a:t>
            </a:fld>
            <a:endParaRPr lang="en-US" dirty="0"/>
          </a:p>
        </p:txBody>
      </p:sp>
    </p:spTree>
    <p:extLst>
      <p:ext uri="{BB962C8B-B14F-4D97-AF65-F5344CB8AC3E}">
        <p14:creationId xmlns:p14="http://schemas.microsoft.com/office/powerpoint/2010/main" xmlns="" val="1074061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iSIGHT Partners">
      <a:dk1>
        <a:sysClr val="windowText" lastClr="000000"/>
      </a:dk1>
      <a:lt1>
        <a:sysClr val="window" lastClr="FFFFFF"/>
      </a:lt1>
      <a:dk2>
        <a:srgbClr val="1F497D"/>
      </a:dk2>
      <a:lt2>
        <a:srgbClr val="E7EFF1"/>
      </a:lt2>
      <a:accent1>
        <a:srgbClr val="2F302F"/>
      </a:accent1>
      <a:accent2>
        <a:srgbClr val="013F5F"/>
      </a:accent2>
      <a:accent3>
        <a:srgbClr val="1D7090"/>
      </a:accent3>
      <a:accent4>
        <a:srgbClr val="89171A"/>
      </a:accent4>
      <a:accent5>
        <a:srgbClr val="C42031"/>
      </a:accent5>
      <a:accent6>
        <a:srgbClr val="1E5672"/>
      </a:accent6>
      <a:hlink>
        <a:srgbClr val="C42031"/>
      </a:hlink>
      <a:folHlink>
        <a:srgbClr val="7BAAB9"/>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wrap="none" rtlCol="0" anchor="ctr">
        <a:spAutoFit/>
      </a:bodyPr>
      <a:lstStyle>
        <a:defPPr algn="ctr">
          <a:defRPr spc="-70" dirty="0">
            <a:latin typeface="Myriad Web Pro" panose="020B0503030403020204" pitchFamily="34" charset="0"/>
          </a:defRPr>
        </a:defPPr>
      </a:lstStyle>
    </a:spDef>
    <a:lnDef>
      <a:spPr>
        <a:ln>
          <a:solidFill>
            <a:schemeClr val="tx1">
              <a:lumMod val="50000"/>
              <a:lumOff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GHT_Partners_template_14mar2014">
  <a:themeElements>
    <a:clrScheme name="iSIGHT Partners">
      <a:dk1>
        <a:sysClr val="windowText" lastClr="000000"/>
      </a:dk1>
      <a:lt1>
        <a:sysClr val="window" lastClr="FFFFFF"/>
      </a:lt1>
      <a:dk2>
        <a:srgbClr val="1F497D"/>
      </a:dk2>
      <a:lt2>
        <a:srgbClr val="E7EFF1"/>
      </a:lt2>
      <a:accent1>
        <a:srgbClr val="2F302F"/>
      </a:accent1>
      <a:accent2>
        <a:srgbClr val="013F5F"/>
      </a:accent2>
      <a:accent3>
        <a:srgbClr val="1D7090"/>
      </a:accent3>
      <a:accent4>
        <a:srgbClr val="89171A"/>
      </a:accent4>
      <a:accent5>
        <a:srgbClr val="C42031"/>
      </a:accent5>
      <a:accent6>
        <a:srgbClr val="1E5672"/>
      </a:accent6>
      <a:hlink>
        <a:srgbClr val="C42031"/>
      </a:hlink>
      <a:folHlink>
        <a:srgbClr val="7BAAB9"/>
      </a:folHlink>
    </a:clrScheme>
    <a:fontScheme name="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wrap="none" rtlCol="0" anchor="ctr">
        <a:spAutoFit/>
      </a:bodyPr>
      <a:lstStyle>
        <a:defPPr algn="ctr">
          <a:defRPr spc="-70" dirty="0">
            <a:latin typeface="Myriad Web Pro" panose="020B0503030403020204" pitchFamily="34" charset="0"/>
          </a:defRPr>
        </a:defPPr>
      </a:lstStyle>
    </a:spDef>
    <a:lnDef>
      <a:spPr>
        <a:ln>
          <a:solidFill>
            <a:schemeClr val="tx1">
              <a:lumMod val="50000"/>
              <a:lumOff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20541</TotalTime>
  <Words>1633</Words>
  <Application>Microsoft Office PowerPoint</Application>
  <PresentationFormat>On-screen Show (16:9)</PresentationFormat>
  <Paragraphs>226</Paragraphs>
  <Slides>14</Slides>
  <Notes>10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1_Office Theme</vt:lpstr>
      <vt:lpstr>iSIGHT_Partners_template_14mar2014</vt:lpstr>
      <vt:lpstr>iSIGHT Partners</vt:lpstr>
      <vt:lpstr>iSIGHT Partners 200+ experts, 16 Countries, 24 Languages, 1 Mission</vt:lpstr>
      <vt:lpstr>Understand Your Threat</vt:lpstr>
      <vt:lpstr>Today’s Cyber Security Challenges</vt:lpstr>
      <vt:lpstr>Global Cyber Threat Landscape</vt:lpstr>
      <vt:lpstr>Threat Intelligence VS Threat Data</vt:lpstr>
      <vt:lpstr>How Can Cyber Threat Intelligence Help?</vt:lpstr>
      <vt:lpstr>All Cyber Threat Intelligence is Not Created Equal</vt:lpstr>
      <vt:lpstr>Shrink the problem</vt:lpstr>
      <vt:lpstr>Changing the Cyber Security Discussion Putting “Threat” Back Into the Risk Equation</vt:lpstr>
      <vt:lpstr>How Is Intelligence Led Security Defined?</vt:lpstr>
      <vt:lpstr>How Is Intelligence Led Security Defined?</vt:lpstr>
      <vt:lpstr>Threat Examples</vt:lpstr>
      <vt:lpstr>Lessons Learned - Consortiums</vt:lpstr>
    </vt:vector>
  </TitlesOfParts>
  <Company>CDL Ventures,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ONeill</dc:creator>
  <cp:lastModifiedBy>Raina T. Washington</cp:lastModifiedBy>
  <cp:revision>851</cp:revision>
  <dcterms:created xsi:type="dcterms:W3CDTF">2013-11-22T21:40:57Z</dcterms:created>
  <dcterms:modified xsi:type="dcterms:W3CDTF">2014-06-09T18:51:24Z</dcterms:modified>
</cp:coreProperties>
</file>